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71" r:id="rId6"/>
    <p:sldId id="268" r:id="rId7"/>
    <p:sldId id="301" r:id="rId8"/>
    <p:sldId id="270" r:id="rId9"/>
    <p:sldId id="300" r:id="rId10"/>
    <p:sldId id="262" r:id="rId11"/>
    <p:sldId id="283" r:id="rId12"/>
    <p:sldId id="296" r:id="rId13"/>
    <p:sldId id="295" r:id="rId14"/>
    <p:sldId id="279" r:id="rId15"/>
    <p:sldId id="293" r:id="rId16"/>
    <p:sldId id="264" r:id="rId17"/>
    <p:sldId id="273" r:id="rId18"/>
    <p:sldId id="272" r:id="rId19"/>
    <p:sldId id="299" r:id="rId20"/>
    <p:sldId id="265" r:id="rId2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ondo, Mitsuhiro(近藤　充弘)" initials="KM" lastIdx="27" clrIdx="6">
    <p:extLst>
      <p:ext uri="{19B8F6BF-5375-455C-9EA6-DF929625EA0E}">
        <p15:presenceInfo xmlns:p15="http://schemas.microsoft.com/office/powerpoint/2012/main" userId="S-1-5-21-3841407579-178316750-4048479971-35056" providerId="AD"/>
      </p:ext>
    </p:extLst>
  </p:cmAuthor>
  <p:cmAuthor id="1" name="友田" initials="友田" lastIdx="12" clrIdx="0">
    <p:extLst>
      <p:ext uri="{19B8F6BF-5375-455C-9EA6-DF929625EA0E}">
        <p15:presenceInfo xmlns:p15="http://schemas.microsoft.com/office/powerpoint/2012/main" userId="友田" providerId="None"/>
      </p:ext>
    </p:extLst>
  </p:cmAuthor>
  <p:cmAuthor id="2" name="新井 芳邦" initials="新井" lastIdx="13" clrIdx="1">
    <p:extLst>
      <p:ext uri="{19B8F6BF-5375-455C-9EA6-DF929625EA0E}">
        <p15:presenceInfo xmlns:p15="http://schemas.microsoft.com/office/powerpoint/2012/main" userId="S-1-5-21-2108500690-870853146-14498641-1422" providerId="AD"/>
      </p:ext>
    </p:extLst>
  </p:cmAuthor>
  <p:cmAuthor id="3" name="芳邦" initials="芳邦" lastIdx="38" clrIdx="2">
    <p:extLst>
      <p:ext uri="{19B8F6BF-5375-455C-9EA6-DF929625EA0E}">
        <p15:presenceInfo xmlns:p15="http://schemas.microsoft.com/office/powerpoint/2012/main" userId="S::yarai@kowa.co.jp::9bde2e2e-8d2d-4436-bbd7-255196e9ffda" providerId="AD"/>
      </p:ext>
    </p:extLst>
  </p:cmAuthor>
  <p:cmAuthor id="4" name="飯嶋 真弘" initials="飯嶋" lastIdx="5" clrIdx="3">
    <p:extLst>
      <p:ext uri="{19B8F6BF-5375-455C-9EA6-DF929625EA0E}">
        <p15:presenceInfo xmlns:p15="http://schemas.microsoft.com/office/powerpoint/2012/main" userId="飯嶋 真弘" providerId="None"/>
      </p:ext>
    </p:extLst>
  </p:cmAuthor>
  <p:cmAuthor id="5" name="M.Sekizuka" initials="M" lastIdx="3" clrIdx="4">
    <p:extLst>
      <p:ext uri="{19B8F6BF-5375-455C-9EA6-DF929625EA0E}">
        <p15:presenceInfo xmlns:p15="http://schemas.microsoft.com/office/powerpoint/2012/main" userId="M.Sekizuka" providerId="None"/>
      </p:ext>
    </p:extLst>
  </p:cmAuthor>
  <p:cmAuthor id="6" name="WATANABE HIROSHI / 渡辺 博司" initials="WH/渡博" lastIdx="7" clrIdx="5">
    <p:extLst>
      <p:ext uri="{19B8F6BF-5375-455C-9EA6-DF929625EA0E}">
        <p15:presenceInfo xmlns:p15="http://schemas.microsoft.com/office/powerpoint/2012/main" userId="S::watan5vr@daiichisankyo.co.jp::99a9e2ee-805a-4c2c-97a0-ac1067ecb9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7" autoAdjust="0"/>
  </p:normalViewPr>
  <p:slideViewPr>
    <p:cSldViewPr>
      <p:cViewPr varScale="1">
        <p:scale>
          <a:sx n="65" d="100"/>
          <a:sy n="65" d="100"/>
        </p:scale>
        <p:origin x="547"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31"/>
    </p:cViewPr>
  </p:sorterViewPr>
  <p:notesViewPr>
    <p:cSldViewPr>
      <p:cViewPr varScale="1">
        <p:scale>
          <a:sx n="48" d="100"/>
          <a:sy n="48"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B3D4C-C4F5-45E4-AC7B-10C1B26869CA}" type="doc">
      <dgm:prSet loTypeId="urn:microsoft.com/office/officeart/2005/8/layout/chevron1" loCatId="process" qsTypeId="urn:microsoft.com/office/officeart/2005/8/quickstyle/simple1" qsCatId="simple" csTypeId="urn:microsoft.com/office/officeart/2005/8/colors/accent1_2" csCatId="accent1" phldr="1"/>
      <dgm:spPr/>
    </dgm:pt>
    <dgm:pt modelId="{57C32AC1-16EA-428A-B726-F48540487CC5}">
      <dgm:prSet phldrT="[テキスト]"/>
      <dgm:spPr/>
      <dgm:t>
        <a:bodyPr/>
        <a:lstStyle/>
        <a:p>
          <a:r>
            <a:rPr kumimoji="1" lang="ja-JP" altLang="en-US" dirty="0"/>
            <a:t>処理</a:t>
          </a:r>
        </a:p>
      </dgm:t>
    </dgm:pt>
    <dgm:pt modelId="{3D5201D7-8586-4A45-9606-1925632E01D2}" type="parTrans" cxnId="{C1F19DE8-A357-460F-8404-BBAF82014231}">
      <dgm:prSet/>
      <dgm:spPr/>
      <dgm:t>
        <a:bodyPr/>
        <a:lstStyle/>
        <a:p>
          <a:endParaRPr kumimoji="1" lang="ja-JP" altLang="en-US"/>
        </a:p>
      </dgm:t>
    </dgm:pt>
    <dgm:pt modelId="{603FDA6E-D959-4728-B52F-623DBE9EC3A4}" type="sibTrans" cxnId="{C1F19DE8-A357-460F-8404-BBAF82014231}">
      <dgm:prSet/>
      <dgm:spPr/>
      <dgm:t>
        <a:bodyPr/>
        <a:lstStyle/>
        <a:p>
          <a:endParaRPr kumimoji="1" lang="ja-JP" altLang="en-US"/>
        </a:p>
      </dgm:t>
    </dgm:pt>
    <dgm:pt modelId="{9883CA0D-8457-4826-B8F0-A02E81D70B1A}">
      <dgm:prSet phldrT="[テキスト]"/>
      <dgm:spPr/>
      <dgm:t>
        <a:bodyPr/>
        <a:lstStyle/>
        <a:p>
          <a:r>
            <a:rPr kumimoji="1" lang="ja-JP" altLang="en-US" dirty="0"/>
            <a:t>データ生成</a:t>
          </a:r>
        </a:p>
      </dgm:t>
    </dgm:pt>
    <dgm:pt modelId="{CDE1741E-EFEE-418D-B397-25BCE93AA78B}" type="sibTrans" cxnId="{6AD20784-2C21-40B9-A7FD-339C714DFD1C}">
      <dgm:prSet/>
      <dgm:spPr/>
      <dgm:t>
        <a:bodyPr/>
        <a:lstStyle/>
        <a:p>
          <a:endParaRPr kumimoji="1" lang="ja-JP" altLang="en-US"/>
        </a:p>
      </dgm:t>
    </dgm:pt>
    <dgm:pt modelId="{E30FD0D5-7730-4636-B679-F6385D9C038D}" type="parTrans" cxnId="{6AD20784-2C21-40B9-A7FD-339C714DFD1C}">
      <dgm:prSet/>
      <dgm:spPr/>
      <dgm:t>
        <a:bodyPr/>
        <a:lstStyle/>
        <a:p>
          <a:endParaRPr kumimoji="1" lang="ja-JP" altLang="en-US"/>
        </a:p>
      </dgm:t>
    </dgm:pt>
    <dgm:pt modelId="{8BBDE761-207D-404C-B65D-D5B727DEE016}">
      <dgm:prSet/>
      <dgm:spPr/>
      <dgm:t>
        <a:bodyPr/>
        <a:lstStyle/>
        <a:p>
          <a:r>
            <a:rPr kumimoji="1" lang="ja-JP" altLang="en-US" dirty="0"/>
            <a:t>使用</a:t>
          </a:r>
        </a:p>
      </dgm:t>
    </dgm:pt>
    <dgm:pt modelId="{2F0426C9-BEC8-4673-9F99-01A01C3205E6}" type="parTrans" cxnId="{F821B305-C44B-4EC1-BC10-539249B81E7C}">
      <dgm:prSet/>
      <dgm:spPr/>
      <dgm:t>
        <a:bodyPr/>
        <a:lstStyle/>
        <a:p>
          <a:endParaRPr kumimoji="1" lang="ja-JP" altLang="en-US"/>
        </a:p>
      </dgm:t>
    </dgm:pt>
    <dgm:pt modelId="{41CF1F36-9F76-4D27-8881-40C38662F71E}" type="sibTrans" cxnId="{F821B305-C44B-4EC1-BC10-539249B81E7C}">
      <dgm:prSet/>
      <dgm:spPr/>
      <dgm:t>
        <a:bodyPr/>
        <a:lstStyle/>
        <a:p>
          <a:endParaRPr kumimoji="1" lang="ja-JP" altLang="en-US"/>
        </a:p>
      </dgm:t>
    </dgm:pt>
    <dgm:pt modelId="{B60DBFF8-4EC2-4F72-B12A-1619EBC04488}" type="pres">
      <dgm:prSet presAssocID="{4ADB3D4C-C4F5-45E4-AC7B-10C1B26869CA}" presName="Name0" presStyleCnt="0">
        <dgm:presLayoutVars>
          <dgm:dir/>
          <dgm:animLvl val="lvl"/>
          <dgm:resizeHandles val="exact"/>
        </dgm:presLayoutVars>
      </dgm:prSet>
      <dgm:spPr/>
    </dgm:pt>
    <dgm:pt modelId="{E9D2CC66-856C-4B95-8424-588908BFE8EF}" type="pres">
      <dgm:prSet presAssocID="{9883CA0D-8457-4826-B8F0-A02E81D70B1A}" presName="parTxOnly" presStyleLbl="node1" presStyleIdx="0" presStyleCnt="3" custScaleX="68956">
        <dgm:presLayoutVars>
          <dgm:chMax val="0"/>
          <dgm:chPref val="0"/>
          <dgm:bulletEnabled val="1"/>
        </dgm:presLayoutVars>
      </dgm:prSet>
      <dgm:spPr/>
    </dgm:pt>
    <dgm:pt modelId="{5B645770-FE8C-46BA-A760-AC979AF0A959}" type="pres">
      <dgm:prSet presAssocID="{CDE1741E-EFEE-418D-B397-25BCE93AA78B}" presName="parTxOnlySpace" presStyleCnt="0"/>
      <dgm:spPr/>
    </dgm:pt>
    <dgm:pt modelId="{DC649976-D6B9-40E5-818A-75085BC57F57}" type="pres">
      <dgm:prSet presAssocID="{57C32AC1-16EA-428A-B726-F48540487CC5}" presName="parTxOnly" presStyleLbl="node1" presStyleIdx="1" presStyleCnt="3" custScaleX="114873" custLinFactNeighborX="-26793" custLinFactNeighborY="786">
        <dgm:presLayoutVars>
          <dgm:chMax val="0"/>
          <dgm:chPref val="0"/>
          <dgm:bulletEnabled val="1"/>
        </dgm:presLayoutVars>
      </dgm:prSet>
      <dgm:spPr/>
    </dgm:pt>
    <dgm:pt modelId="{53EF1E7D-3383-4F61-A5BC-BC099F66FA51}" type="pres">
      <dgm:prSet presAssocID="{603FDA6E-D959-4728-B52F-623DBE9EC3A4}" presName="parTxOnlySpace" presStyleCnt="0"/>
      <dgm:spPr/>
    </dgm:pt>
    <dgm:pt modelId="{9BB8895F-08BD-4550-A2AE-0A4BB240FC4C}" type="pres">
      <dgm:prSet presAssocID="{8BBDE761-207D-404C-B65D-D5B727DEE016}" presName="parTxOnly" presStyleLbl="node1" presStyleIdx="2" presStyleCnt="3" custScaleX="68361">
        <dgm:presLayoutVars>
          <dgm:chMax val="0"/>
          <dgm:chPref val="0"/>
          <dgm:bulletEnabled val="1"/>
        </dgm:presLayoutVars>
      </dgm:prSet>
      <dgm:spPr/>
    </dgm:pt>
  </dgm:ptLst>
  <dgm:cxnLst>
    <dgm:cxn modelId="{F821B305-C44B-4EC1-BC10-539249B81E7C}" srcId="{4ADB3D4C-C4F5-45E4-AC7B-10C1B26869CA}" destId="{8BBDE761-207D-404C-B65D-D5B727DEE016}" srcOrd="2" destOrd="0" parTransId="{2F0426C9-BEC8-4673-9F99-01A01C3205E6}" sibTransId="{41CF1F36-9F76-4D27-8881-40C38662F71E}"/>
    <dgm:cxn modelId="{F6610253-B83A-45FF-A839-0683DBDC5683}" type="presOf" srcId="{4ADB3D4C-C4F5-45E4-AC7B-10C1B26869CA}" destId="{B60DBFF8-4EC2-4F72-B12A-1619EBC04488}" srcOrd="0" destOrd="0" presId="urn:microsoft.com/office/officeart/2005/8/layout/chevron1"/>
    <dgm:cxn modelId="{6AD20784-2C21-40B9-A7FD-339C714DFD1C}" srcId="{4ADB3D4C-C4F5-45E4-AC7B-10C1B26869CA}" destId="{9883CA0D-8457-4826-B8F0-A02E81D70B1A}" srcOrd="0" destOrd="0" parTransId="{E30FD0D5-7730-4636-B679-F6385D9C038D}" sibTransId="{CDE1741E-EFEE-418D-B397-25BCE93AA78B}"/>
    <dgm:cxn modelId="{076B7FD4-BFF1-448F-AF71-B7C577F98564}" type="presOf" srcId="{9883CA0D-8457-4826-B8F0-A02E81D70B1A}" destId="{E9D2CC66-856C-4B95-8424-588908BFE8EF}" srcOrd="0" destOrd="0" presId="urn:microsoft.com/office/officeart/2005/8/layout/chevron1"/>
    <dgm:cxn modelId="{59DFA3DD-09E7-4DEA-B52A-FF9E4E2D7153}" type="presOf" srcId="{57C32AC1-16EA-428A-B726-F48540487CC5}" destId="{DC649976-D6B9-40E5-818A-75085BC57F57}" srcOrd="0" destOrd="0" presId="urn:microsoft.com/office/officeart/2005/8/layout/chevron1"/>
    <dgm:cxn modelId="{C1F19DE8-A357-460F-8404-BBAF82014231}" srcId="{4ADB3D4C-C4F5-45E4-AC7B-10C1B26869CA}" destId="{57C32AC1-16EA-428A-B726-F48540487CC5}" srcOrd="1" destOrd="0" parTransId="{3D5201D7-8586-4A45-9606-1925632E01D2}" sibTransId="{603FDA6E-D959-4728-B52F-623DBE9EC3A4}"/>
    <dgm:cxn modelId="{83B3EDF1-FD9E-4488-93C0-9AD75085E183}" type="presOf" srcId="{8BBDE761-207D-404C-B65D-D5B727DEE016}" destId="{9BB8895F-08BD-4550-A2AE-0A4BB240FC4C}" srcOrd="0" destOrd="0" presId="urn:microsoft.com/office/officeart/2005/8/layout/chevron1"/>
    <dgm:cxn modelId="{802B87C6-94DF-4D0A-B842-9C541EE3C522}" type="presParOf" srcId="{B60DBFF8-4EC2-4F72-B12A-1619EBC04488}" destId="{E9D2CC66-856C-4B95-8424-588908BFE8EF}" srcOrd="0" destOrd="0" presId="urn:microsoft.com/office/officeart/2005/8/layout/chevron1"/>
    <dgm:cxn modelId="{6A5D42FF-2108-4696-9259-973BE676C493}" type="presParOf" srcId="{B60DBFF8-4EC2-4F72-B12A-1619EBC04488}" destId="{5B645770-FE8C-46BA-A760-AC979AF0A959}" srcOrd="1" destOrd="0" presId="urn:microsoft.com/office/officeart/2005/8/layout/chevron1"/>
    <dgm:cxn modelId="{FAE18991-4F20-45DC-9C2F-FE30B9CB5370}" type="presParOf" srcId="{B60DBFF8-4EC2-4F72-B12A-1619EBC04488}" destId="{DC649976-D6B9-40E5-818A-75085BC57F57}" srcOrd="2" destOrd="0" presId="urn:microsoft.com/office/officeart/2005/8/layout/chevron1"/>
    <dgm:cxn modelId="{9DFB5417-E0FC-49B2-B086-6C4DA23D5DDE}" type="presParOf" srcId="{B60DBFF8-4EC2-4F72-B12A-1619EBC04488}" destId="{53EF1E7D-3383-4F61-A5BC-BC099F66FA51}" srcOrd="3" destOrd="0" presId="urn:microsoft.com/office/officeart/2005/8/layout/chevron1"/>
    <dgm:cxn modelId="{5ECEA624-8802-4D36-9A2B-7B93F0E6CCD8}" type="presParOf" srcId="{B60DBFF8-4EC2-4F72-B12A-1619EBC04488}" destId="{9BB8895F-08BD-4550-A2AE-0A4BB240FC4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B3D4C-C4F5-45E4-AC7B-10C1B26869CA}" type="doc">
      <dgm:prSet loTypeId="urn:microsoft.com/office/officeart/2005/8/layout/chevron1" loCatId="process" qsTypeId="urn:microsoft.com/office/officeart/2005/8/quickstyle/simple1" qsCatId="simple" csTypeId="urn:microsoft.com/office/officeart/2005/8/colors/accent1_2" csCatId="accent1" phldr="1"/>
      <dgm:spPr/>
    </dgm:pt>
    <dgm:pt modelId="{57C32AC1-16EA-428A-B726-F48540487CC5}">
      <dgm:prSet phldrT="[テキスト]" custT="1"/>
      <dgm:spPr/>
      <dgm:t>
        <a:bodyPr/>
        <a:lstStyle/>
        <a:p>
          <a:r>
            <a:rPr kumimoji="1" lang="ja-JP" altLang="en-US" sz="3200" dirty="0"/>
            <a:t>廃棄</a:t>
          </a:r>
        </a:p>
      </dgm:t>
    </dgm:pt>
    <dgm:pt modelId="{3D5201D7-8586-4A45-9606-1925632E01D2}" type="parTrans" cxnId="{C1F19DE8-A357-460F-8404-BBAF82014231}">
      <dgm:prSet/>
      <dgm:spPr/>
      <dgm:t>
        <a:bodyPr/>
        <a:lstStyle/>
        <a:p>
          <a:endParaRPr kumimoji="1" lang="ja-JP" altLang="en-US"/>
        </a:p>
      </dgm:t>
    </dgm:pt>
    <dgm:pt modelId="{603FDA6E-D959-4728-B52F-623DBE9EC3A4}" type="sibTrans" cxnId="{C1F19DE8-A357-460F-8404-BBAF82014231}">
      <dgm:prSet/>
      <dgm:spPr/>
      <dgm:t>
        <a:bodyPr/>
        <a:lstStyle/>
        <a:p>
          <a:endParaRPr kumimoji="1" lang="ja-JP" altLang="en-US"/>
        </a:p>
      </dgm:t>
    </dgm:pt>
    <dgm:pt modelId="{9883CA0D-8457-4826-B8F0-A02E81D70B1A}">
      <dgm:prSet phldrT="[テキスト]" custT="1"/>
      <dgm:spPr/>
      <dgm:t>
        <a:bodyPr/>
        <a:lstStyle/>
        <a:p>
          <a:r>
            <a:rPr kumimoji="1" lang="ja-JP" altLang="en-US" sz="2000" dirty="0"/>
            <a:t>保存</a:t>
          </a:r>
          <a:endParaRPr kumimoji="1" lang="en-US" altLang="ja-JP" sz="2000" dirty="0"/>
        </a:p>
        <a:p>
          <a:r>
            <a:rPr kumimoji="1" lang="ja-JP" altLang="en-US" sz="2000" dirty="0"/>
            <a:t>検索</a:t>
          </a:r>
        </a:p>
      </dgm:t>
    </dgm:pt>
    <dgm:pt modelId="{CDE1741E-EFEE-418D-B397-25BCE93AA78B}" type="sibTrans" cxnId="{6AD20784-2C21-40B9-A7FD-339C714DFD1C}">
      <dgm:prSet/>
      <dgm:spPr/>
      <dgm:t>
        <a:bodyPr/>
        <a:lstStyle/>
        <a:p>
          <a:endParaRPr kumimoji="1" lang="ja-JP" altLang="en-US"/>
        </a:p>
      </dgm:t>
    </dgm:pt>
    <dgm:pt modelId="{E30FD0D5-7730-4636-B679-F6385D9C038D}" type="parTrans" cxnId="{6AD20784-2C21-40B9-A7FD-339C714DFD1C}">
      <dgm:prSet/>
      <dgm:spPr/>
      <dgm:t>
        <a:bodyPr/>
        <a:lstStyle/>
        <a:p>
          <a:endParaRPr kumimoji="1" lang="ja-JP" altLang="en-US"/>
        </a:p>
      </dgm:t>
    </dgm:pt>
    <dgm:pt modelId="{B60DBFF8-4EC2-4F72-B12A-1619EBC04488}" type="pres">
      <dgm:prSet presAssocID="{4ADB3D4C-C4F5-45E4-AC7B-10C1B26869CA}" presName="Name0" presStyleCnt="0">
        <dgm:presLayoutVars>
          <dgm:dir/>
          <dgm:animLvl val="lvl"/>
          <dgm:resizeHandles val="exact"/>
        </dgm:presLayoutVars>
      </dgm:prSet>
      <dgm:spPr/>
    </dgm:pt>
    <dgm:pt modelId="{E9D2CC66-856C-4B95-8424-588908BFE8EF}" type="pres">
      <dgm:prSet presAssocID="{9883CA0D-8457-4826-B8F0-A02E81D70B1A}" presName="parTxOnly" presStyleLbl="node1" presStyleIdx="0" presStyleCnt="2" custScaleX="100290" custLinFactNeighborX="10583" custLinFactNeighborY="-1178">
        <dgm:presLayoutVars>
          <dgm:chMax val="0"/>
          <dgm:chPref val="0"/>
          <dgm:bulletEnabled val="1"/>
        </dgm:presLayoutVars>
      </dgm:prSet>
      <dgm:spPr/>
    </dgm:pt>
    <dgm:pt modelId="{5B645770-FE8C-46BA-A760-AC979AF0A959}" type="pres">
      <dgm:prSet presAssocID="{CDE1741E-EFEE-418D-B397-25BCE93AA78B}" presName="parTxOnlySpace" presStyleCnt="0"/>
      <dgm:spPr/>
    </dgm:pt>
    <dgm:pt modelId="{DC649976-D6B9-40E5-818A-75085BC57F57}" type="pres">
      <dgm:prSet presAssocID="{57C32AC1-16EA-428A-B726-F48540487CC5}" presName="parTxOnly" presStyleLbl="node1" presStyleIdx="1" presStyleCnt="2" custScaleX="114873" custLinFactNeighborX="-26793" custLinFactNeighborY="786">
        <dgm:presLayoutVars>
          <dgm:chMax val="0"/>
          <dgm:chPref val="0"/>
          <dgm:bulletEnabled val="1"/>
        </dgm:presLayoutVars>
      </dgm:prSet>
      <dgm:spPr/>
    </dgm:pt>
  </dgm:ptLst>
  <dgm:cxnLst>
    <dgm:cxn modelId="{F6610253-B83A-45FF-A839-0683DBDC5683}" type="presOf" srcId="{4ADB3D4C-C4F5-45E4-AC7B-10C1B26869CA}" destId="{B60DBFF8-4EC2-4F72-B12A-1619EBC04488}" srcOrd="0" destOrd="0" presId="urn:microsoft.com/office/officeart/2005/8/layout/chevron1"/>
    <dgm:cxn modelId="{6AD20784-2C21-40B9-A7FD-339C714DFD1C}" srcId="{4ADB3D4C-C4F5-45E4-AC7B-10C1B26869CA}" destId="{9883CA0D-8457-4826-B8F0-A02E81D70B1A}" srcOrd="0" destOrd="0" parTransId="{E30FD0D5-7730-4636-B679-F6385D9C038D}" sibTransId="{CDE1741E-EFEE-418D-B397-25BCE93AA78B}"/>
    <dgm:cxn modelId="{076B7FD4-BFF1-448F-AF71-B7C577F98564}" type="presOf" srcId="{9883CA0D-8457-4826-B8F0-A02E81D70B1A}" destId="{E9D2CC66-856C-4B95-8424-588908BFE8EF}" srcOrd="0" destOrd="0" presId="urn:microsoft.com/office/officeart/2005/8/layout/chevron1"/>
    <dgm:cxn modelId="{59DFA3DD-09E7-4DEA-B52A-FF9E4E2D7153}" type="presOf" srcId="{57C32AC1-16EA-428A-B726-F48540487CC5}" destId="{DC649976-D6B9-40E5-818A-75085BC57F57}" srcOrd="0" destOrd="0" presId="urn:microsoft.com/office/officeart/2005/8/layout/chevron1"/>
    <dgm:cxn modelId="{C1F19DE8-A357-460F-8404-BBAF82014231}" srcId="{4ADB3D4C-C4F5-45E4-AC7B-10C1B26869CA}" destId="{57C32AC1-16EA-428A-B726-F48540487CC5}" srcOrd="1" destOrd="0" parTransId="{3D5201D7-8586-4A45-9606-1925632E01D2}" sibTransId="{603FDA6E-D959-4728-B52F-623DBE9EC3A4}"/>
    <dgm:cxn modelId="{802B87C6-94DF-4D0A-B842-9C541EE3C522}" type="presParOf" srcId="{B60DBFF8-4EC2-4F72-B12A-1619EBC04488}" destId="{E9D2CC66-856C-4B95-8424-588908BFE8EF}" srcOrd="0" destOrd="0" presId="urn:microsoft.com/office/officeart/2005/8/layout/chevron1"/>
    <dgm:cxn modelId="{6A5D42FF-2108-4696-9259-973BE676C493}" type="presParOf" srcId="{B60DBFF8-4EC2-4F72-B12A-1619EBC04488}" destId="{5B645770-FE8C-46BA-A760-AC979AF0A959}" srcOrd="1" destOrd="0" presId="urn:microsoft.com/office/officeart/2005/8/layout/chevron1"/>
    <dgm:cxn modelId="{FAE18991-4F20-45DC-9C2F-FE30B9CB5370}" type="presParOf" srcId="{B60DBFF8-4EC2-4F72-B12A-1619EBC04488}" destId="{DC649976-D6B9-40E5-818A-75085BC57F57}"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F98C9-C8E7-4F05-87BD-4511A79B2BE7}" type="doc">
      <dgm:prSet loTypeId="urn:microsoft.com/office/officeart/2005/8/layout/process1" loCatId="process" qsTypeId="urn:microsoft.com/office/officeart/2005/8/quickstyle/simple1" qsCatId="simple" csTypeId="urn:microsoft.com/office/officeart/2005/8/colors/accent1_2" csCatId="accent1" phldr="1"/>
      <dgm:spPr/>
    </dgm:pt>
    <dgm:pt modelId="{8AD9A040-57FC-4504-BD5C-19F3ED0FDA22}">
      <dgm:prSet phldrT="[テキスト]">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dirty="0"/>
            <a:t>症例報告書</a:t>
          </a:r>
          <a:endParaRPr kumimoji="1" lang="en-US" altLang="ja-JP" dirty="0"/>
        </a:p>
        <a:p>
          <a:r>
            <a:rPr kumimoji="1" lang="ja-JP" altLang="en-US" dirty="0"/>
            <a:t>被験者アウトカムデータ</a:t>
          </a:r>
          <a:endParaRPr kumimoji="1" lang="en-US" altLang="ja-JP" dirty="0"/>
        </a:p>
        <a:p>
          <a:r>
            <a:rPr kumimoji="1" lang="ja-JP" altLang="en-US" dirty="0"/>
            <a:t>臨床検査データ</a:t>
          </a:r>
          <a:endParaRPr kumimoji="1" lang="en-US" altLang="ja-JP" dirty="0"/>
        </a:p>
        <a:p>
          <a:r>
            <a:rPr kumimoji="1" lang="ja-JP" altLang="en-US" dirty="0"/>
            <a:t>採否（</a:t>
          </a:r>
          <a:r>
            <a:rPr kumimoji="1" lang="en-US" altLang="ja-JP" dirty="0"/>
            <a:t>FAS/PPS</a:t>
          </a:r>
          <a:r>
            <a:rPr kumimoji="1" lang="ja-JP" altLang="en-US" dirty="0"/>
            <a:t>）</a:t>
          </a:r>
        </a:p>
      </dgm:t>
    </dgm:pt>
    <dgm:pt modelId="{F6448137-9711-4ECD-B738-91ABD458376B}" type="parTrans" cxnId="{DF17CDE5-167E-4E6B-A2BD-25DBCDDA7C1F}">
      <dgm:prSet/>
      <dgm:spPr/>
      <dgm:t>
        <a:bodyPr/>
        <a:lstStyle/>
        <a:p>
          <a:endParaRPr kumimoji="1" lang="ja-JP" altLang="en-US"/>
        </a:p>
      </dgm:t>
    </dgm:pt>
    <dgm:pt modelId="{7EB01300-2398-4596-9839-4010A61525A7}" type="sibTrans" cxnId="{DF17CDE5-167E-4E6B-A2BD-25DBCDDA7C1F}">
      <dgm:prSet/>
      <dgm:spPr/>
      <dgm:t>
        <a:bodyPr/>
        <a:lstStyle/>
        <a:p>
          <a:endParaRPr kumimoji="1" lang="ja-JP" altLang="en-US"/>
        </a:p>
      </dgm:t>
    </dgm:pt>
    <dgm:pt modelId="{5B7CA18F-0765-4062-A523-54F19602D7FB}">
      <dgm:prSet phldrT="[テキスト]">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dirty="0"/>
            <a:t>SDTM</a:t>
          </a:r>
        </a:p>
        <a:p>
          <a:r>
            <a:rPr kumimoji="1" lang="en-US" altLang="ja-JP" dirty="0" err="1"/>
            <a:t>ADaM</a:t>
          </a:r>
          <a:endParaRPr kumimoji="1" lang="ja-JP" altLang="en-US" dirty="0"/>
        </a:p>
      </dgm:t>
    </dgm:pt>
    <dgm:pt modelId="{37F18DD9-C5DB-4F82-BDF2-58B2511267AB}" type="parTrans" cxnId="{35194322-7EEF-40D9-9145-959BE9E4E9CE}">
      <dgm:prSet/>
      <dgm:spPr/>
      <dgm:t>
        <a:bodyPr/>
        <a:lstStyle/>
        <a:p>
          <a:endParaRPr kumimoji="1" lang="ja-JP" altLang="en-US"/>
        </a:p>
      </dgm:t>
    </dgm:pt>
    <dgm:pt modelId="{A34726F7-A25F-4405-9A6B-5356533F042A}" type="sibTrans" cxnId="{35194322-7EEF-40D9-9145-959BE9E4E9CE}">
      <dgm:prSet/>
      <dgm:spPr/>
      <dgm:t>
        <a:bodyPr/>
        <a:lstStyle/>
        <a:p>
          <a:endParaRPr kumimoji="1" lang="ja-JP" altLang="en-US"/>
        </a:p>
      </dgm:t>
    </dgm:pt>
    <dgm:pt modelId="{4D039506-B321-4E34-B458-F4063EBB0772}">
      <dgm:prSet phldrT="[テキスト]">
        <dgm:style>
          <a:lnRef idx="1">
            <a:schemeClr val="accent6"/>
          </a:lnRef>
          <a:fillRef idx="2">
            <a:schemeClr val="accent6"/>
          </a:fillRef>
          <a:effectRef idx="1">
            <a:schemeClr val="accent6"/>
          </a:effectRef>
          <a:fontRef idx="minor">
            <a:schemeClr val="dk1"/>
          </a:fontRef>
        </dgm:style>
      </dgm:prSet>
      <dgm:spPr/>
      <dgm:t>
        <a:bodyPr/>
        <a:lstStyle/>
        <a:p>
          <a:r>
            <a:rPr kumimoji="1" lang="ja-JP" altLang="en-US" dirty="0"/>
            <a:t>一覧表</a:t>
          </a:r>
          <a:endParaRPr kumimoji="1" lang="en-US" altLang="ja-JP" dirty="0"/>
        </a:p>
        <a:p>
          <a:r>
            <a:rPr kumimoji="1" lang="ja-JP" altLang="en-US" dirty="0"/>
            <a:t>図表</a:t>
          </a:r>
        </a:p>
      </dgm:t>
    </dgm:pt>
    <dgm:pt modelId="{7343CE51-61D5-4BAF-BC8C-631CFB0103FB}" type="parTrans" cxnId="{B9A71B6B-A655-4956-B6A6-2D302600E291}">
      <dgm:prSet/>
      <dgm:spPr/>
      <dgm:t>
        <a:bodyPr/>
        <a:lstStyle/>
        <a:p>
          <a:endParaRPr kumimoji="1" lang="ja-JP" altLang="en-US"/>
        </a:p>
      </dgm:t>
    </dgm:pt>
    <dgm:pt modelId="{C4E769B6-AE6E-4D81-B312-497EDB6537DE}" type="sibTrans" cxnId="{B9A71B6B-A655-4956-B6A6-2D302600E291}">
      <dgm:prSet/>
      <dgm:spPr/>
      <dgm:t>
        <a:bodyPr/>
        <a:lstStyle/>
        <a:p>
          <a:endParaRPr kumimoji="1" lang="ja-JP" altLang="en-US"/>
        </a:p>
      </dgm:t>
    </dgm:pt>
    <dgm:pt modelId="{5030212C-8254-4B2B-99E3-D64AABB0EBCD}" type="pres">
      <dgm:prSet presAssocID="{AF7F98C9-C8E7-4F05-87BD-4511A79B2BE7}" presName="Name0" presStyleCnt="0">
        <dgm:presLayoutVars>
          <dgm:dir/>
          <dgm:resizeHandles val="exact"/>
        </dgm:presLayoutVars>
      </dgm:prSet>
      <dgm:spPr/>
    </dgm:pt>
    <dgm:pt modelId="{0E469C5C-C3C5-4BB1-B96A-295C9FC3C18B}" type="pres">
      <dgm:prSet presAssocID="{8AD9A040-57FC-4504-BD5C-19F3ED0FDA22}" presName="node" presStyleLbl="node1" presStyleIdx="0" presStyleCnt="3">
        <dgm:presLayoutVars>
          <dgm:bulletEnabled val="1"/>
        </dgm:presLayoutVars>
      </dgm:prSet>
      <dgm:spPr/>
    </dgm:pt>
    <dgm:pt modelId="{589E7551-6569-4724-A35E-622AB95EF576}" type="pres">
      <dgm:prSet presAssocID="{7EB01300-2398-4596-9839-4010A61525A7}" presName="sibTrans" presStyleLbl="sibTrans2D1" presStyleIdx="0" presStyleCnt="2"/>
      <dgm:spPr/>
    </dgm:pt>
    <dgm:pt modelId="{1C698365-0CE5-4EEE-8B02-735FBFF3CD89}" type="pres">
      <dgm:prSet presAssocID="{7EB01300-2398-4596-9839-4010A61525A7}" presName="connectorText" presStyleLbl="sibTrans2D1" presStyleIdx="0" presStyleCnt="2"/>
      <dgm:spPr/>
    </dgm:pt>
    <dgm:pt modelId="{4D5B2501-A7AE-4661-817E-4E60E62A5208}" type="pres">
      <dgm:prSet presAssocID="{5B7CA18F-0765-4062-A523-54F19602D7FB}" presName="node" presStyleLbl="node1" presStyleIdx="1" presStyleCnt="3">
        <dgm:presLayoutVars>
          <dgm:bulletEnabled val="1"/>
        </dgm:presLayoutVars>
      </dgm:prSet>
      <dgm:spPr/>
    </dgm:pt>
    <dgm:pt modelId="{87762787-689C-427A-B574-03A7AD28C706}" type="pres">
      <dgm:prSet presAssocID="{A34726F7-A25F-4405-9A6B-5356533F042A}" presName="sibTrans" presStyleLbl="sibTrans2D1" presStyleIdx="1" presStyleCnt="2"/>
      <dgm:spPr/>
    </dgm:pt>
    <dgm:pt modelId="{C37C0310-EE7D-4002-A0D9-744FCB229723}" type="pres">
      <dgm:prSet presAssocID="{A34726F7-A25F-4405-9A6B-5356533F042A}" presName="connectorText" presStyleLbl="sibTrans2D1" presStyleIdx="1" presStyleCnt="2"/>
      <dgm:spPr/>
    </dgm:pt>
    <dgm:pt modelId="{5C34AAE2-37F4-4B30-82CC-B974CA72209E}" type="pres">
      <dgm:prSet presAssocID="{4D039506-B321-4E34-B458-F4063EBB0772}" presName="node" presStyleLbl="node1" presStyleIdx="2" presStyleCnt="3">
        <dgm:presLayoutVars>
          <dgm:bulletEnabled val="1"/>
        </dgm:presLayoutVars>
      </dgm:prSet>
      <dgm:spPr/>
    </dgm:pt>
  </dgm:ptLst>
  <dgm:cxnLst>
    <dgm:cxn modelId="{BA93F80F-5154-4234-A583-41BB1793C61B}" type="presOf" srcId="{AF7F98C9-C8E7-4F05-87BD-4511A79B2BE7}" destId="{5030212C-8254-4B2B-99E3-D64AABB0EBCD}" srcOrd="0" destOrd="0" presId="urn:microsoft.com/office/officeart/2005/8/layout/process1"/>
    <dgm:cxn modelId="{35194322-7EEF-40D9-9145-959BE9E4E9CE}" srcId="{AF7F98C9-C8E7-4F05-87BD-4511A79B2BE7}" destId="{5B7CA18F-0765-4062-A523-54F19602D7FB}" srcOrd="1" destOrd="0" parTransId="{37F18DD9-C5DB-4F82-BDF2-58B2511267AB}" sibTransId="{A34726F7-A25F-4405-9A6B-5356533F042A}"/>
    <dgm:cxn modelId="{BE15B826-5C36-462F-9670-5012BB123E92}" type="presOf" srcId="{4D039506-B321-4E34-B458-F4063EBB0772}" destId="{5C34AAE2-37F4-4B30-82CC-B974CA72209E}" srcOrd="0" destOrd="0" presId="urn:microsoft.com/office/officeart/2005/8/layout/process1"/>
    <dgm:cxn modelId="{B9A71B6B-A655-4956-B6A6-2D302600E291}" srcId="{AF7F98C9-C8E7-4F05-87BD-4511A79B2BE7}" destId="{4D039506-B321-4E34-B458-F4063EBB0772}" srcOrd="2" destOrd="0" parTransId="{7343CE51-61D5-4BAF-BC8C-631CFB0103FB}" sibTransId="{C4E769B6-AE6E-4D81-B312-497EDB6537DE}"/>
    <dgm:cxn modelId="{27F12998-952F-42A9-B015-A7D391160191}" type="presOf" srcId="{7EB01300-2398-4596-9839-4010A61525A7}" destId="{1C698365-0CE5-4EEE-8B02-735FBFF3CD89}" srcOrd="1" destOrd="0" presId="urn:microsoft.com/office/officeart/2005/8/layout/process1"/>
    <dgm:cxn modelId="{8C30FDA3-A07D-4E4F-8D37-A6914FE7575A}" type="presOf" srcId="{7EB01300-2398-4596-9839-4010A61525A7}" destId="{589E7551-6569-4724-A35E-622AB95EF576}" srcOrd="0" destOrd="0" presId="urn:microsoft.com/office/officeart/2005/8/layout/process1"/>
    <dgm:cxn modelId="{0F1769C0-7912-4601-BE6D-685EBF734399}" type="presOf" srcId="{5B7CA18F-0765-4062-A523-54F19602D7FB}" destId="{4D5B2501-A7AE-4661-817E-4E60E62A5208}" srcOrd="0" destOrd="0" presId="urn:microsoft.com/office/officeart/2005/8/layout/process1"/>
    <dgm:cxn modelId="{98DDA4DC-9231-483D-8A68-2A4F110E1F1E}" type="presOf" srcId="{8AD9A040-57FC-4504-BD5C-19F3ED0FDA22}" destId="{0E469C5C-C3C5-4BB1-B96A-295C9FC3C18B}" srcOrd="0" destOrd="0" presId="urn:microsoft.com/office/officeart/2005/8/layout/process1"/>
    <dgm:cxn modelId="{DF17CDE5-167E-4E6B-A2BD-25DBCDDA7C1F}" srcId="{AF7F98C9-C8E7-4F05-87BD-4511A79B2BE7}" destId="{8AD9A040-57FC-4504-BD5C-19F3ED0FDA22}" srcOrd="0" destOrd="0" parTransId="{F6448137-9711-4ECD-B738-91ABD458376B}" sibTransId="{7EB01300-2398-4596-9839-4010A61525A7}"/>
    <dgm:cxn modelId="{34B626F2-D7FF-4733-AD98-804442AD9B13}" type="presOf" srcId="{A34726F7-A25F-4405-9A6B-5356533F042A}" destId="{87762787-689C-427A-B574-03A7AD28C706}" srcOrd="0" destOrd="0" presId="urn:microsoft.com/office/officeart/2005/8/layout/process1"/>
    <dgm:cxn modelId="{949551FB-21AF-4E5C-8974-E32DEEEB91CA}" type="presOf" srcId="{A34726F7-A25F-4405-9A6B-5356533F042A}" destId="{C37C0310-EE7D-4002-A0D9-744FCB229723}" srcOrd="1" destOrd="0" presId="urn:microsoft.com/office/officeart/2005/8/layout/process1"/>
    <dgm:cxn modelId="{4D8C3374-C86B-4137-80CE-F344AB2CD984}" type="presParOf" srcId="{5030212C-8254-4B2B-99E3-D64AABB0EBCD}" destId="{0E469C5C-C3C5-4BB1-B96A-295C9FC3C18B}" srcOrd="0" destOrd="0" presId="urn:microsoft.com/office/officeart/2005/8/layout/process1"/>
    <dgm:cxn modelId="{209453ED-3A9C-49BA-8ADA-E7D6F341F8EF}" type="presParOf" srcId="{5030212C-8254-4B2B-99E3-D64AABB0EBCD}" destId="{589E7551-6569-4724-A35E-622AB95EF576}" srcOrd="1" destOrd="0" presId="urn:microsoft.com/office/officeart/2005/8/layout/process1"/>
    <dgm:cxn modelId="{81597D21-ECCA-48D2-99DC-C2A606D43785}" type="presParOf" srcId="{589E7551-6569-4724-A35E-622AB95EF576}" destId="{1C698365-0CE5-4EEE-8B02-735FBFF3CD89}" srcOrd="0" destOrd="0" presId="urn:microsoft.com/office/officeart/2005/8/layout/process1"/>
    <dgm:cxn modelId="{D5FBD10B-B5BC-45EA-87FA-08DA34880F53}" type="presParOf" srcId="{5030212C-8254-4B2B-99E3-D64AABB0EBCD}" destId="{4D5B2501-A7AE-4661-817E-4E60E62A5208}" srcOrd="2" destOrd="0" presId="urn:microsoft.com/office/officeart/2005/8/layout/process1"/>
    <dgm:cxn modelId="{1300E2F0-2E7D-4635-AB67-763CBDCA4534}" type="presParOf" srcId="{5030212C-8254-4B2B-99E3-D64AABB0EBCD}" destId="{87762787-689C-427A-B574-03A7AD28C706}" srcOrd="3" destOrd="0" presId="urn:microsoft.com/office/officeart/2005/8/layout/process1"/>
    <dgm:cxn modelId="{61247D63-B2E0-4589-942C-25937C8490B3}" type="presParOf" srcId="{87762787-689C-427A-B574-03A7AD28C706}" destId="{C37C0310-EE7D-4002-A0D9-744FCB229723}" srcOrd="0" destOrd="0" presId="urn:microsoft.com/office/officeart/2005/8/layout/process1"/>
    <dgm:cxn modelId="{D59D1A36-3203-40A5-91F8-5D818878822B}" type="presParOf" srcId="{5030212C-8254-4B2B-99E3-D64AABB0EBCD}" destId="{5C34AAE2-37F4-4B30-82CC-B974CA72209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2CC66-856C-4B95-8424-588908BFE8EF}">
      <dsp:nvSpPr>
        <dsp:cNvPr id="0" name=""/>
        <dsp:cNvSpPr/>
      </dsp:nvSpPr>
      <dsp:spPr>
        <a:xfrm>
          <a:off x="170" y="0"/>
          <a:ext cx="2459173" cy="784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データ生成</a:t>
          </a:r>
        </a:p>
      </dsp:txBody>
      <dsp:txXfrm>
        <a:off x="392438" y="0"/>
        <a:ext cx="1674637" cy="784536"/>
      </dsp:txXfrm>
    </dsp:sp>
    <dsp:sp modelId="{DC649976-D6B9-40E5-818A-75085BC57F57}">
      <dsp:nvSpPr>
        <dsp:cNvPr id="0" name=""/>
        <dsp:cNvSpPr/>
      </dsp:nvSpPr>
      <dsp:spPr>
        <a:xfrm>
          <a:off x="2007162" y="0"/>
          <a:ext cx="4096709" cy="784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処理</a:t>
          </a:r>
        </a:p>
      </dsp:txBody>
      <dsp:txXfrm>
        <a:off x="2399430" y="0"/>
        <a:ext cx="3312173" cy="784536"/>
      </dsp:txXfrm>
    </dsp:sp>
    <dsp:sp modelId="{9BB8895F-08BD-4550-A2AE-0A4BB240FC4C}">
      <dsp:nvSpPr>
        <dsp:cNvPr id="0" name=""/>
        <dsp:cNvSpPr/>
      </dsp:nvSpPr>
      <dsp:spPr>
        <a:xfrm>
          <a:off x="5842794" y="0"/>
          <a:ext cx="2437954" cy="784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使用</a:t>
          </a:r>
        </a:p>
      </dsp:txBody>
      <dsp:txXfrm>
        <a:off x="6235062" y="0"/>
        <a:ext cx="1653418" cy="784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2CC66-856C-4B95-8424-588908BFE8EF}">
      <dsp:nvSpPr>
        <dsp:cNvPr id="0" name=""/>
        <dsp:cNvSpPr/>
      </dsp:nvSpPr>
      <dsp:spPr>
        <a:xfrm>
          <a:off x="26577" y="0"/>
          <a:ext cx="2463411" cy="784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保存</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検索</a:t>
          </a:r>
        </a:p>
      </dsp:txBody>
      <dsp:txXfrm>
        <a:off x="418845" y="0"/>
        <a:ext cx="1678875" cy="784536"/>
      </dsp:txXfrm>
    </dsp:sp>
    <dsp:sp modelId="{DC649976-D6B9-40E5-818A-75085BC57F57}">
      <dsp:nvSpPr>
        <dsp:cNvPr id="0" name=""/>
        <dsp:cNvSpPr/>
      </dsp:nvSpPr>
      <dsp:spPr>
        <a:xfrm>
          <a:off x="2152553" y="0"/>
          <a:ext cx="2821611" cy="7845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廃棄</a:t>
          </a:r>
        </a:p>
      </dsp:txBody>
      <dsp:txXfrm>
        <a:off x="2544821" y="0"/>
        <a:ext cx="2037075" cy="78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69C5C-C3C5-4BB1-B96A-295C9FC3C18B}">
      <dsp:nvSpPr>
        <dsp:cNvPr id="0" name=""/>
        <dsp:cNvSpPr/>
      </dsp:nvSpPr>
      <dsp:spPr>
        <a:xfrm>
          <a:off x="6898" y="869706"/>
          <a:ext cx="2061861" cy="193299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症例報告書</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被験者アウトカムデータ</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臨床検査データ</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採否（</a:t>
          </a:r>
          <a:r>
            <a:rPr kumimoji="1" lang="en-US" altLang="ja-JP" sz="1800" kern="1200" dirty="0"/>
            <a:t>FAS/PPS</a:t>
          </a:r>
          <a:r>
            <a:rPr kumimoji="1" lang="ja-JP" altLang="en-US" sz="1800" kern="1200" dirty="0"/>
            <a:t>）</a:t>
          </a:r>
        </a:p>
      </dsp:txBody>
      <dsp:txXfrm>
        <a:off x="63513" y="926321"/>
        <a:ext cx="1948631" cy="1819765"/>
      </dsp:txXfrm>
    </dsp:sp>
    <dsp:sp modelId="{589E7551-6569-4724-A35E-622AB95EF576}">
      <dsp:nvSpPr>
        <dsp:cNvPr id="0" name=""/>
        <dsp:cNvSpPr/>
      </dsp:nvSpPr>
      <dsp:spPr>
        <a:xfrm>
          <a:off x="2274946" y="1580533"/>
          <a:ext cx="437114" cy="511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2274946" y="1682801"/>
        <a:ext cx="305980" cy="306805"/>
      </dsp:txXfrm>
    </dsp:sp>
    <dsp:sp modelId="{4D5B2501-A7AE-4661-817E-4E60E62A5208}">
      <dsp:nvSpPr>
        <dsp:cNvPr id="0" name=""/>
        <dsp:cNvSpPr/>
      </dsp:nvSpPr>
      <dsp:spPr>
        <a:xfrm>
          <a:off x="2893505" y="869706"/>
          <a:ext cx="2061861" cy="1932995"/>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SDTM</a:t>
          </a:r>
        </a:p>
        <a:p>
          <a:pPr marL="0" lvl="0" indent="0" algn="ctr" defTabSz="800100">
            <a:lnSpc>
              <a:spcPct val="90000"/>
            </a:lnSpc>
            <a:spcBef>
              <a:spcPct val="0"/>
            </a:spcBef>
            <a:spcAft>
              <a:spcPct val="35000"/>
            </a:spcAft>
            <a:buNone/>
          </a:pPr>
          <a:r>
            <a:rPr kumimoji="1" lang="en-US" altLang="ja-JP" sz="1800" kern="1200" dirty="0" err="1"/>
            <a:t>ADaM</a:t>
          </a:r>
          <a:endParaRPr kumimoji="1" lang="ja-JP" altLang="en-US" sz="1800" kern="1200" dirty="0"/>
        </a:p>
      </dsp:txBody>
      <dsp:txXfrm>
        <a:off x="2950120" y="926321"/>
        <a:ext cx="1948631" cy="1819765"/>
      </dsp:txXfrm>
    </dsp:sp>
    <dsp:sp modelId="{87762787-689C-427A-B574-03A7AD28C706}">
      <dsp:nvSpPr>
        <dsp:cNvPr id="0" name=""/>
        <dsp:cNvSpPr/>
      </dsp:nvSpPr>
      <dsp:spPr>
        <a:xfrm>
          <a:off x="5161553" y="1580533"/>
          <a:ext cx="437114" cy="5113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5161553" y="1682801"/>
        <a:ext cx="305980" cy="306805"/>
      </dsp:txXfrm>
    </dsp:sp>
    <dsp:sp modelId="{5C34AAE2-37F4-4B30-82CC-B974CA72209E}">
      <dsp:nvSpPr>
        <dsp:cNvPr id="0" name=""/>
        <dsp:cNvSpPr/>
      </dsp:nvSpPr>
      <dsp:spPr>
        <a:xfrm>
          <a:off x="5780111" y="869706"/>
          <a:ext cx="2061861" cy="1932995"/>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一覧表</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図表</a:t>
          </a:r>
        </a:p>
      </dsp:txBody>
      <dsp:txXfrm>
        <a:off x="5836726" y="926321"/>
        <a:ext cx="1948631" cy="18197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687" cy="498966"/>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322" y="0"/>
            <a:ext cx="2949686" cy="498966"/>
          </a:xfrm>
          <a:prstGeom prst="rect">
            <a:avLst/>
          </a:prstGeom>
        </p:spPr>
        <p:txBody>
          <a:bodyPr vert="horz" lIns="92226" tIns="46113" rIns="92226" bIns="46113" rtlCol="0"/>
          <a:lstStyle>
            <a:lvl1pPr algn="r">
              <a:defRPr sz="1200"/>
            </a:lvl1pPr>
          </a:lstStyle>
          <a:p>
            <a:fld id="{F0F24853-CF5F-41B5-A3AC-81B858CA99A7}" type="datetimeFigureOut">
              <a:rPr kumimoji="1" lang="ja-JP" altLang="en-US" smtClean="0"/>
              <a:t>2022/4/19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2800"/>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081" y="4783357"/>
            <a:ext cx="5445453" cy="3913364"/>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49687" cy="4989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322" y="9440372"/>
            <a:ext cx="2949686" cy="498966"/>
          </a:xfrm>
          <a:prstGeom prst="rect">
            <a:avLst/>
          </a:prstGeom>
        </p:spPr>
        <p:txBody>
          <a:bodyPr vert="horz" lIns="92226" tIns="46113" rIns="92226" bIns="46113" rtlCol="0" anchor="b"/>
          <a:lstStyle>
            <a:lvl1pPr algn="r">
              <a:defRPr sz="1200"/>
            </a:lvl1pPr>
          </a:lstStyle>
          <a:p>
            <a:fld id="{0E9AA007-3072-4492-8D83-5DC623F1DB1D}" type="slidenum">
              <a:rPr kumimoji="1" lang="ja-JP" altLang="en-US" smtClean="0"/>
              <a:t>‹#›</a:t>
            </a:fld>
            <a:endParaRPr kumimoji="1" lang="ja-JP" altLang="en-US"/>
          </a:p>
        </p:txBody>
      </p:sp>
    </p:spTree>
    <p:extLst>
      <p:ext uri="{BB962C8B-B14F-4D97-AF65-F5344CB8AC3E}">
        <p14:creationId xmlns:p14="http://schemas.microsoft.com/office/powerpoint/2010/main" val="24753456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a:t>
            </a:fld>
            <a:endParaRPr kumimoji="1" lang="ja-JP" altLang="en-US"/>
          </a:p>
        </p:txBody>
      </p:sp>
    </p:spTree>
    <p:extLst>
      <p:ext uri="{BB962C8B-B14F-4D97-AF65-F5344CB8AC3E}">
        <p14:creationId xmlns:p14="http://schemas.microsoft.com/office/powerpoint/2010/main" val="323887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GCP</a:t>
            </a:r>
            <a:r>
              <a:rPr kumimoji="1" lang="ja-JP" altLang="en-US" dirty="0"/>
              <a:t>領域における</a:t>
            </a:r>
            <a:r>
              <a:rPr kumimoji="1" lang="en-US" altLang="ja-JP" dirty="0"/>
              <a:t>DI</a:t>
            </a:r>
            <a:r>
              <a:rPr kumimoji="1" lang="ja-JP" altLang="en-US" dirty="0"/>
              <a:t>に関して、適合性書面調査における照会事項の事例をご紹介いたします。</a:t>
            </a:r>
            <a:endParaRPr kumimoji="1" lang="en-US" altLang="ja-JP" dirty="0"/>
          </a:p>
          <a:p>
            <a:r>
              <a:rPr kumimoji="1" lang="ja-JP" altLang="en-US" dirty="0"/>
              <a:t>まず、</a:t>
            </a:r>
            <a:r>
              <a:rPr lang="ja-JP" altLang="en-US" sz="1200" dirty="0"/>
              <a:t>総括報告書（症例一覧）と</a:t>
            </a:r>
            <a:r>
              <a:rPr lang="en-US" altLang="ja-JP" sz="1200" dirty="0"/>
              <a:t>CRF</a:t>
            </a:r>
            <a:r>
              <a:rPr lang="ja-JP" altLang="en-US" sz="1200" dirty="0" err="1"/>
              <a:t>、</a:t>
            </a:r>
            <a:r>
              <a:rPr lang="ja-JP" altLang="en-US" sz="1200" dirty="0"/>
              <a:t>効果安全性評価委員会による判定結果又は解析報告書等との不整合が挙げられます。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データマネジメント、統計解析においては、症例取り扱いの適切性と解析結果への影響、キーオープン後のデータベースの修正とその妥当性の確認についてなどが挙げられます。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EDC</a:t>
            </a:r>
            <a:r>
              <a:rPr lang="ja-JP" altLang="en-US" sz="1200" dirty="0"/>
              <a:t>については、システムの仕様、アクセス、システム障害などが挙げられます。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10</a:t>
            </a:fld>
            <a:endParaRPr kumimoji="1" lang="ja-JP" altLang="en-US"/>
          </a:p>
        </p:txBody>
      </p:sp>
    </p:spTree>
    <p:extLst>
      <p:ext uri="{BB962C8B-B14F-4D97-AF65-F5344CB8AC3E}">
        <p14:creationId xmlns:p14="http://schemas.microsoft.com/office/powerpoint/2010/main" val="188911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EDC</a:t>
            </a:r>
            <a:r>
              <a:rPr kumimoji="1" lang="ja-JP" altLang="en-US" dirty="0"/>
              <a:t>については、適合性調査等において、これらの課題が認められました。</a:t>
            </a:r>
            <a:endParaRPr kumimoji="1" lang="en-US" altLang="ja-JP" dirty="0"/>
          </a:p>
          <a:p>
            <a:r>
              <a:rPr kumimoji="1" lang="ja-JP" altLang="en-US" dirty="0"/>
              <a:t>まず、</a:t>
            </a:r>
            <a:r>
              <a:rPr lang="en-US" altLang="ja-JP" sz="1200" dirty="0"/>
              <a:t>EDC</a:t>
            </a:r>
            <a:r>
              <a:rPr lang="ja-JP" altLang="en-US" sz="1200" dirty="0"/>
              <a:t>システムの仕様に関する問題としては、</a:t>
            </a:r>
            <a:r>
              <a:rPr lang="ja-JP" altLang="en-US" dirty="0"/>
              <a:t>監査証跡が記録されない仕様であった</a:t>
            </a:r>
            <a:r>
              <a:rPr kumimoji="1" lang="ja-JP" altLang="en-US" dirty="0"/>
              <a:t>、</a:t>
            </a:r>
            <a:r>
              <a:rPr lang="en-US" altLang="ja-JP" dirty="0"/>
              <a:t>eCRF </a:t>
            </a:r>
            <a:r>
              <a:rPr lang="ja-JP" altLang="en-US" dirty="0"/>
              <a:t>に監査証跡が含まれていなかった、治験依頼者側担当がデータを無効化し、その内容を医療機関側担当者から確認できないようになっていた、治験依頼者側担当者がデータを入力／修正／変更できるようになっていた、医療機関側担当者が別施設のデータを のデータを入力／修正／変更できるようになっていたといった問題が認められています。</a:t>
            </a:r>
            <a:endParaRPr lang="en-US" altLang="ja-JP" dirty="0"/>
          </a:p>
          <a:p>
            <a:r>
              <a:rPr lang="en-US" altLang="ja-JP" sz="1200" dirty="0"/>
              <a:t>EDC</a:t>
            </a:r>
            <a:r>
              <a:rPr lang="ja-JP" altLang="en-US" sz="1200" dirty="0"/>
              <a:t>システムへのアクセスに関する問題としては、</a:t>
            </a:r>
            <a:r>
              <a:rPr lang="ja-JP" altLang="en-US" dirty="0"/>
              <a:t>治験責任医師／治験分担医師／分担協力者以外の医療機関側担当者にアカウントが交付され、実際に、データを入力、修正又は変更していた、治験依頼者等の担当者が医療機関側担当者のアカウントを利用し、データを入力／修正 ／変更していたといった問題が認められています。</a:t>
            </a:r>
            <a:endParaRPr lang="en-US" altLang="ja-JP" dirty="0"/>
          </a:p>
          <a:p>
            <a:r>
              <a:rPr lang="ja-JP" altLang="en-US" sz="1200" dirty="0"/>
              <a:t>さらに、システム障害等に関する問題としては、</a:t>
            </a:r>
            <a:r>
              <a:rPr lang="ja-JP" altLang="en-US" dirty="0"/>
              <a:t>データ欠落や送信エラー 等のインシデントが発生していたといった問題が認められています。</a:t>
            </a:r>
            <a:endParaRPr lang="en-US" altLang="ja-JP"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11</a:t>
            </a:fld>
            <a:endParaRPr kumimoji="1" lang="ja-JP" altLang="en-US"/>
          </a:p>
        </p:txBody>
      </p:sp>
    </p:spTree>
    <p:extLst>
      <p:ext uri="{BB962C8B-B14F-4D97-AF65-F5344CB8AC3E}">
        <p14:creationId xmlns:p14="http://schemas.microsoft.com/office/powerpoint/2010/main" val="153709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a:t>
            </a:r>
            <a:r>
              <a:rPr kumimoji="1" lang="en-US" altLang="ja-JP" dirty="0"/>
              <a:t>ePRO</a:t>
            </a:r>
            <a:r>
              <a:rPr kumimoji="1" lang="ja-JP" altLang="en-US" dirty="0"/>
              <a:t>に関連する課題をあげてみます。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デバイス上のすべての電子記録およびメタデータがサーバに伝送されないリスクに対しては、システム導入時に</a:t>
            </a:r>
            <a:r>
              <a:rPr lang="en-US" altLang="ja-JP" sz="1200" dirty="0"/>
              <a:t>CSV</a:t>
            </a:r>
            <a:r>
              <a:rPr lang="ja-JP" altLang="en-US" sz="1200" dirty="0"/>
              <a:t>を実施することが必要です。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個人情報漏洩のリスクに対しては、セキュリティ対策（アクセス権限設定、データや通信の暗号化など）の実施が必要となります。</a:t>
            </a:r>
            <a:r>
              <a:rPr lang="ja-JP" altLang="en-US" sz="1200" dirty="0">
                <a:solidFill>
                  <a:prstClr val="black"/>
                </a:solidFill>
              </a:rPr>
              <a:t>デバイスやネットワーク不具合のリスクに対しては、代替デバイスやネットワークの準備など対応手順の確立</a:t>
            </a:r>
            <a:r>
              <a:rPr lang="ja-JP" altLang="en-US" sz="1200" dirty="0"/>
              <a:t>が必要となってきます</a:t>
            </a:r>
            <a:r>
              <a:rPr kumimoji="1" lang="ja-JP" altLang="en-US" dirty="0"/>
              <a:t>。</a:t>
            </a:r>
            <a:endParaRPr kumimoji="1" lang="en-US" altLang="ja-JP" dirty="0"/>
          </a:p>
          <a:p>
            <a:r>
              <a:rPr lang="ja-JP" altLang="en-US" sz="1200" dirty="0">
                <a:solidFill>
                  <a:schemeClr val="tx1"/>
                </a:solidFill>
              </a:rPr>
              <a:t>リスクに対して、対応方法を手順化し</a:t>
            </a:r>
            <a:r>
              <a:rPr lang="ja-JP" altLang="en-US" sz="1200" b="0" dirty="0">
                <a:solidFill>
                  <a:schemeClr val="tx1"/>
                </a:solidFill>
              </a:rPr>
              <a:t>、</a:t>
            </a:r>
            <a:r>
              <a:rPr lang="ja-JP" altLang="en-US" sz="1200" b="0" dirty="0"/>
              <a:t>社外ステークホルダーと認識を共有して対策を取らないと、データが不採用になってしまう可能性</a:t>
            </a:r>
            <a:r>
              <a:rPr lang="ja-JP" altLang="en-US" sz="1200" b="0" dirty="0">
                <a:solidFill>
                  <a:schemeClr val="tx1"/>
                </a:solidFill>
              </a:rPr>
              <a:t>がありますので、注意が必要です。</a:t>
            </a:r>
            <a:endParaRPr kumimoji="1" lang="ja-JP" altLang="en-US" b="0" dirty="0"/>
          </a:p>
        </p:txBody>
      </p:sp>
      <p:sp>
        <p:nvSpPr>
          <p:cNvPr id="4" name="スライド番号プレースホルダー 3"/>
          <p:cNvSpPr>
            <a:spLocks noGrp="1"/>
          </p:cNvSpPr>
          <p:nvPr>
            <p:ph type="sldNum" sz="quarter" idx="5"/>
          </p:nvPr>
        </p:nvSpPr>
        <p:spPr/>
        <p:txBody>
          <a:bodyPr/>
          <a:lstStyle/>
          <a:p>
            <a:pPr defTabSz="922264">
              <a:defRPr/>
            </a:pPr>
            <a:fld id="{0E9AA007-3072-4492-8D83-5DC623F1DB1D}" type="slidenum">
              <a:rPr lang="ja-JP" altLang="en-US">
                <a:solidFill>
                  <a:prstClr val="black"/>
                </a:solidFill>
                <a:latin typeface="游ゴシック" panose="020F0502020204030204"/>
                <a:ea typeface="游ゴシック" panose="020B0400000000000000" pitchFamily="50" charset="-128"/>
              </a:rPr>
              <a:pPr defTabSz="922264">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494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その他、システム全般で不具合が発生するリスクとして、まず、</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古いシステムから新しいシステムへの移行が挙げられます。</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システム変更の際に、システム上データを移行できないデータが発生する可能性があり、</a:t>
            </a:r>
            <a:r>
              <a:rPr kumimoji="1" lang="en-US" altLang="ja-JP" sz="1200" b="0" i="0" u="none" strike="noStrike" kern="1200" cap="none" spc="0" normalizeH="0" baseline="0" noProof="0" dirty="0">
                <a:ln>
                  <a:noFill/>
                </a:ln>
                <a:solidFill>
                  <a:prstClr val="black"/>
                </a:solidFill>
                <a:effectLst/>
                <a:uLnTx/>
                <a:uFillTx/>
                <a:latin typeface="+mn-ea"/>
                <a:ea typeface="+mn-ea"/>
                <a:cs typeface="+mj-cs"/>
              </a:rPr>
              <a:t>DI</a:t>
            </a:r>
            <a:r>
              <a:rPr kumimoji="1" lang="ja-JP" altLang="en-US" sz="1200" b="0" i="0" u="none" strike="noStrike" kern="1200" cap="none" spc="0" normalizeH="0" baseline="0" noProof="0" dirty="0">
                <a:ln>
                  <a:noFill/>
                </a:ln>
                <a:solidFill>
                  <a:prstClr val="black"/>
                </a:solidFill>
                <a:effectLst/>
                <a:uLnTx/>
                <a:uFillTx/>
                <a:latin typeface="+mn-ea"/>
                <a:ea typeface="+mn-ea"/>
                <a:cs typeface="+mj-cs"/>
              </a:rPr>
              <a:t>上重要であるデータは対策が必要です。</a:t>
            </a:r>
            <a:endParaRPr kumimoji="1" lang="en-US" altLang="ja-JP" sz="1200" b="0" i="0" u="none" strike="noStrike" kern="1200" cap="none" spc="0" normalizeH="0" baseline="0" noProof="0" dirty="0">
              <a:ln>
                <a:noFill/>
              </a:ln>
              <a:solidFill>
                <a:prstClr val="black"/>
              </a:solidFill>
              <a:effectLst/>
              <a:uLnTx/>
              <a:uFillTx/>
              <a:latin typeface="+mn-ea"/>
              <a:ea typeface="+mn-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データ形式の変更について、</a:t>
            </a:r>
            <a:r>
              <a:rPr kumimoji="1" lang="en-US" altLang="ja-JP" sz="1200" b="0" i="0" u="none" strike="noStrike" kern="1200" cap="none" spc="0" normalizeH="0" baseline="0" noProof="0" dirty="0">
                <a:ln>
                  <a:noFill/>
                </a:ln>
                <a:solidFill>
                  <a:prstClr val="black"/>
                </a:solidFill>
                <a:effectLst/>
                <a:uLnTx/>
                <a:uFillTx/>
                <a:latin typeface="+mn-ea"/>
                <a:ea typeface="+mn-ea"/>
                <a:cs typeface="+mj-cs"/>
              </a:rPr>
              <a:t>EDC</a:t>
            </a: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データから</a:t>
            </a:r>
            <a:r>
              <a:rPr kumimoji="1" lang="en-US" altLang="ja-JP" sz="1200" b="0" i="0" u="none" strike="noStrike" kern="1200" cap="none" spc="0" normalizeH="0" baseline="0" noProof="0" dirty="0">
                <a:ln>
                  <a:noFill/>
                </a:ln>
                <a:solidFill>
                  <a:prstClr val="black"/>
                </a:solidFill>
                <a:effectLst/>
                <a:uLnTx/>
                <a:uFillTx/>
                <a:latin typeface="+mn-ea"/>
                <a:ea typeface="+mn-ea"/>
                <a:cs typeface="+mj-cs"/>
              </a:rPr>
              <a:t>CDISC</a:t>
            </a: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データに変換するときに適切に対応できているか、また、導出データが適切に算出されているか等確認する必要があります。</a:t>
            </a:r>
            <a:endParaRPr kumimoji="1" lang="en-US" altLang="ja-JP" sz="1200" b="0" i="0" u="none" strike="noStrike" kern="1200" cap="none" spc="0" normalizeH="0" baseline="0" noProof="0" dirty="0">
              <a:ln>
                <a:noFill/>
              </a:ln>
              <a:solidFill>
                <a:prstClr val="black"/>
              </a:solidFill>
              <a:effectLst/>
              <a:uLnTx/>
              <a:uFillTx/>
              <a:latin typeface="+mn-ea"/>
              <a:ea typeface="+mn-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また、アーカイブもしくはバックアップデータの保管の際に媒体を使用する場合は、媒体の劣化に備えて複製を作成するといった手順を作成した方が良いかもしれません。</a:t>
            </a:r>
            <a:endParaRPr kumimoji="1" lang="en-US" altLang="ja-JP" sz="1200" b="0" i="0" u="none" strike="noStrike" kern="1200" cap="none" spc="0" normalizeH="0" baseline="0" noProof="0" dirty="0">
              <a:ln>
                <a:noFill/>
              </a:ln>
              <a:solidFill>
                <a:prstClr val="black"/>
              </a:solidFill>
              <a:effectLst/>
              <a:uLnTx/>
              <a:uFillTx/>
              <a:latin typeface="+mn-ea"/>
              <a:ea typeface="+mn-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さらに、ユーザの異動や退職等の際にアクセス権をチェックすることも重要です。</a:t>
            </a:r>
            <a:endParaRPr kumimoji="1" lang="en-US" altLang="ja-JP" sz="1200" b="0" i="0" u="none" strike="noStrike" kern="1200" cap="none" spc="0" normalizeH="0" baseline="0" noProof="0" dirty="0">
              <a:ln>
                <a:noFill/>
              </a:ln>
              <a:solidFill>
                <a:prstClr val="black"/>
              </a:solidFill>
              <a:effectLst/>
              <a:uLnTx/>
              <a:uFillTx/>
              <a:latin typeface="+mn-ea"/>
              <a:ea typeface="+mn-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ea typeface="+mn-ea"/>
                <a:cs typeface="+mj-cs"/>
              </a:rPr>
              <a:t>このように、不具合に対して適切な対処をしないと、データが不採用になってしまう可能性があります。</a:t>
            </a:r>
            <a:endParaRPr kumimoji="1" lang="en-US" altLang="ja-JP" sz="1200" b="0" i="0" u="none" strike="noStrike" kern="1200" cap="none" spc="0" normalizeH="0" baseline="0" noProof="0" dirty="0">
              <a:ln>
                <a:noFill/>
              </a:ln>
              <a:solidFill>
                <a:prstClr val="black"/>
              </a:solidFill>
              <a:effectLst/>
              <a:uLnTx/>
              <a:uFillTx/>
              <a:latin typeface="+mn-ea"/>
              <a:ea typeface="+mn-ea"/>
              <a:cs typeface="+mj-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922264">
              <a:defRPr/>
            </a:pPr>
            <a:fld id="{0E9AA007-3072-4492-8D83-5DC623F1DB1D}" type="slidenum">
              <a:rPr lang="ja-JP" altLang="en-US">
                <a:solidFill>
                  <a:prstClr val="black"/>
                </a:solidFill>
                <a:latin typeface="游ゴシック" panose="020F0502020204030204"/>
                <a:ea typeface="游ゴシック" panose="020B0400000000000000" pitchFamily="50" charset="-128"/>
              </a:rPr>
              <a:pPr defTabSz="922264">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8523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医療機関で生成されたデータに対して、製薬企業側では、</a:t>
            </a:r>
            <a:r>
              <a:rPr lang="ja-JP" altLang="en-US" sz="1200" dirty="0"/>
              <a:t>臨床担当者、統計解析担当者、安全性担当者、薬事担当者といった様々な部門が関わります。このような部門横断的な</a:t>
            </a:r>
            <a:r>
              <a:rPr lang="en-US" altLang="ja-JP" dirty="0"/>
              <a:t>DI</a:t>
            </a:r>
            <a:r>
              <a:rPr lang="ja-JP" altLang="en-US" dirty="0"/>
              <a:t>を念頭においた体制、いわゆる</a:t>
            </a:r>
            <a:r>
              <a:rPr lang="en-US" altLang="ja-JP" dirty="0"/>
              <a:t>DI</a:t>
            </a:r>
            <a:r>
              <a:rPr lang="ja-JP" altLang="en-US" dirty="0"/>
              <a:t>のガバナンスをどう</a:t>
            </a:r>
            <a:r>
              <a:rPr lang="ja-JP" altLang="en-US" sz="1200" dirty="0"/>
              <a:t>利かせるかが重要となってきます。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また、業務を委託している場合、医療機関で生成されたデータに対して、委託先の</a:t>
            </a:r>
            <a:r>
              <a:rPr kumimoji="1" lang="en-US" altLang="ja-JP" sz="1200" dirty="0"/>
              <a:t>CRA</a:t>
            </a:r>
            <a:r>
              <a:rPr kumimoji="1" lang="ja-JP" altLang="en-US" sz="1200" dirty="0"/>
              <a:t>に</a:t>
            </a:r>
            <a:r>
              <a:rPr lang="en-US" altLang="ja-JP" sz="1200" dirty="0"/>
              <a:t>DI</a:t>
            </a:r>
            <a:r>
              <a:rPr lang="ja-JP" altLang="en-US" sz="1200" dirty="0"/>
              <a:t>のガバナンスをどう利かせるかも重要です。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さらに、昨今では、クラウドサービスを利用するケースも増えてきており、その対応の考慮も必要です。</a:t>
            </a:r>
            <a:endParaRPr lang="en-US" altLang="ja-JP" sz="1200"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14</a:t>
            </a:fld>
            <a:endParaRPr kumimoji="1" lang="ja-JP" altLang="en-US"/>
          </a:p>
        </p:txBody>
      </p:sp>
    </p:spTree>
    <p:extLst>
      <p:ext uri="{BB962C8B-B14F-4D97-AF65-F5344CB8AC3E}">
        <p14:creationId xmlns:p14="http://schemas.microsoft.com/office/powerpoint/2010/main" val="4037541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クラウドサービスを利用する場合、</a:t>
            </a:r>
            <a:r>
              <a:rPr lang="ja-JP" altLang="en-US" sz="1200" dirty="0"/>
              <a:t>提供されるサービス、所有権、データの取り出し、保管、セキュリティの理解が必要です。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また、データを保管する物理的な場所は、当該の地理的な場所に適用されうる法律の影響も含めて検討するべきです。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契約において、委託者及び受託者の責任が定義される必要があります。また、アーカイブおよび保管期間を通じたデータの見読性の維持についての責任についても定義するべきです。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さらに、ビジネス継続のための取り決めがなされ、テストされるべきです。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15</a:t>
            </a:fld>
            <a:endParaRPr kumimoji="1" lang="ja-JP" altLang="en-US"/>
          </a:p>
        </p:txBody>
      </p:sp>
    </p:spTree>
    <p:extLst>
      <p:ext uri="{BB962C8B-B14F-4D97-AF65-F5344CB8AC3E}">
        <p14:creationId xmlns:p14="http://schemas.microsoft.com/office/powerpoint/2010/main" val="36412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200" dirty="0">
                <a:latin typeface="+mj-ea"/>
              </a:rPr>
              <a:t>GCP</a:t>
            </a:r>
            <a:r>
              <a:rPr lang="ja-JP" altLang="en-US" sz="1200" dirty="0">
                <a:latin typeface="+mj-ea"/>
              </a:rPr>
              <a:t>領域では、</a:t>
            </a:r>
            <a:r>
              <a:rPr lang="en-US" altLang="ja-JP" sz="1200" dirty="0">
                <a:latin typeface="+mj-ea"/>
              </a:rPr>
              <a:t>EDC</a:t>
            </a:r>
            <a:r>
              <a:rPr lang="ja-JP" altLang="en-US" sz="1200" dirty="0">
                <a:latin typeface="+mj-ea"/>
              </a:rPr>
              <a:t>や</a:t>
            </a:r>
            <a:r>
              <a:rPr lang="en-US" altLang="ja-JP" sz="1200" dirty="0">
                <a:latin typeface="+mj-ea"/>
              </a:rPr>
              <a:t>ePRO</a:t>
            </a:r>
            <a:r>
              <a:rPr lang="ja-JP" altLang="en-US" sz="1200" dirty="0">
                <a:latin typeface="+mj-ea"/>
              </a:rPr>
              <a:t>など様々なシステムが使用され、またシステムのユーザーも医療機関の職員・患者・</a:t>
            </a:r>
            <a:r>
              <a:rPr lang="en-US" altLang="ja-JP" sz="1200" dirty="0">
                <a:latin typeface="+mj-ea"/>
              </a:rPr>
              <a:t>CRO</a:t>
            </a:r>
            <a:r>
              <a:rPr lang="ja-JP" altLang="en-US" sz="1200" dirty="0">
                <a:latin typeface="+mj-ea"/>
              </a:rPr>
              <a:t>など多岐に亘るため、</a:t>
            </a:r>
            <a:r>
              <a:rPr lang="en-US" altLang="ja-JP" sz="1200" dirty="0">
                <a:latin typeface="+mj-ea"/>
              </a:rPr>
              <a:t>DI</a:t>
            </a:r>
            <a:r>
              <a:rPr lang="ja-JP" altLang="en-US" sz="1200" dirty="0">
                <a:latin typeface="+mj-ea"/>
              </a:rPr>
              <a:t>を確保しようとしたときに、このような多様な環境やユーザーを考慮に入れる必要があります。 </a:t>
            </a:r>
            <a:endParaRPr lang="en-US" altLang="ja-JP" sz="1200" dirty="0">
              <a:latin typeface="+mj-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dirty="0"/>
              <a:t>申請に用いるか否か、システムオーナーは自社か</a:t>
            </a:r>
            <a:r>
              <a:rPr lang="en-US" altLang="ja-JP" dirty="0"/>
              <a:t>CRO</a:t>
            </a:r>
            <a:r>
              <a:rPr lang="ja-JP" altLang="en-US" dirty="0"/>
              <a:t>か、設置種別はクラウドかオンプレミスか、ソフトウェアカテゴリの分類は何かといったような指標を用いて、どのような</a:t>
            </a:r>
            <a:r>
              <a:rPr lang="en-US" altLang="ja-JP" dirty="0"/>
              <a:t>CSV</a:t>
            </a:r>
            <a:r>
              <a:rPr lang="ja-JP" altLang="en-US" dirty="0"/>
              <a:t>を実施するか決定するとよいでしょう。</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16</a:t>
            </a:fld>
            <a:endParaRPr kumimoji="1" lang="ja-JP" altLang="en-US"/>
          </a:p>
        </p:txBody>
      </p:sp>
    </p:spTree>
    <p:extLst>
      <p:ext uri="{BB962C8B-B14F-4D97-AF65-F5344CB8AC3E}">
        <p14:creationId xmlns:p14="http://schemas.microsoft.com/office/powerpoint/2010/main" val="200948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DI</a:t>
            </a:r>
            <a:r>
              <a:rPr kumimoji="1" lang="ja-JP" altLang="en-US" dirty="0"/>
              <a:t>を確保するためには</a:t>
            </a:r>
            <a:r>
              <a:rPr kumimoji="1" lang="en-US" altLang="ja-JP" dirty="0"/>
              <a:t>SOP</a:t>
            </a:r>
            <a:r>
              <a:rPr kumimoji="1" lang="ja-JP" altLang="en-US" dirty="0"/>
              <a:t>の整備も必要です。例えば、</a:t>
            </a:r>
            <a:r>
              <a:rPr lang="ja-JP" altLang="en-US" sz="1200" dirty="0">
                <a:solidFill>
                  <a:prstClr val="black"/>
                </a:solidFill>
                <a:latin typeface="ＭＳ Ｐゴシック" panose="020B0600070205080204" pitchFamily="50" charset="-128"/>
              </a:rPr>
              <a:t>データガバナンスの方針、リスクベースドアプローチの取り組み方針、利用するシステム及びシステムで生成されるデータの責任体制、適切な作業環境、すなわち</a:t>
            </a:r>
            <a:r>
              <a:rPr lang="en-US" altLang="ja-JP" sz="1200" dirty="0">
                <a:solidFill>
                  <a:prstClr val="black"/>
                </a:solidFill>
                <a:latin typeface="ＭＳ Ｐゴシック" panose="020B0600070205080204" pitchFamily="50" charset="-128"/>
              </a:rPr>
              <a:t>DI</a:t>
            </a:r>
            <a:r>
              <a:rPr lang="ja-JP" altLang="en-US" sz="1200" dirty="0">
                <a:solidFill>
                  <a:prstClr val="black"/>
                </a:solidFill>
                <a:latin typeface="ＭＳ Ｐゴシック" panose="020B0600070205080204" pitchFamily="50" charset="-128"/>
              </a:rPr>
              <a:t>のコントロールが効果を発揮するような正しい環境の構築、</a:t>
            </a:r>
            <a:r>
              <a:rPr lang="ja-JP" altLang="en-US" sz="1200" dirty="0">
                <a:latin typeface="ＭＳ Ｐゴシック" panose="020B0600070205080204" pitchFamily="50" charset="-128"/>
              </a:rPr>
              <a:t>システムからのデータのアーカイブ、監査証跡などのメタデータ</a:t>
            </a:r>
            <a:r>
              <a:rPr lang="ja-JP" altLang="en-US" sz="1200" dirty="0">
                <a:solidFill>
                  <a:prstClr val="black"/>
                </a:solidFill>
                <a:latin typeface="ＭＳ Ｐゴシック" panose="020B0600070205080204" pitchFamily="50" charset="-128"/>
              </a:rPr>
              <a:t>の取り扱い、重大なインシデントが明らかになった場合の規制当局への適切な通知方法といった内容を</a:t>
            </a:r>
            <a:r>
              <a:rPr lang="en-US" altLang="ja-JP" sz="1200" dirty="0">
                <a:solidFill>
                  <a:prstClr val="black"/>
                </a:solidFill>
                <a:latin typeface="ＭＳ Ｐゴシック" panose="020B0600070205080204" pitchFamily="50" charset="-128"/>
              </a:rPr>
              <a:t>SOP</a:t>
            </a:r>
            <a:r>
              <a:rPr lang="ja-JP" altLang="en-US" sz="1200" dirty="0">
                <a:solidFill>
                  <a:prstClr val="black"/>
                </a:solidFill>
                <a:latin typeface="ＭＳ Ｐゴシック" panose="020B0600070205080204" pitchFamily="50" charset="-128"/>
              </a:rPr>
              <a:t>に盛り込むべきです。</a:t>
            </a:r>
            <a:endParaRPr lang="en-US" altLang="ja-JP" sz="1200" dirty="0">
              <a:solidFill>
                <a:prstClr val="black"/>
              </a:solidFill>
              <a:latin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17</a:t>
            </a:fld>
            <a:endParaRPr kumimoji="1" lang="ja-JP" altLang="en-US"/>
          </a:p>
        </p:txBody>
      </p:sp>
    </p:spTree>
    <p:extLst>
      <p:ext uri="{BB962C8B-B14F-4D97-AF65-F5344CB8AC3E}">
        <p14:creationId xmlns:p14="http://schemas.microsoft.com/office/powerpoint/2010/main" val="54660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GCP</a:t>
            </a:r>
            <a:r>
              <a:rPr kumimoji="1" lang="ja-JP" altLang="en-US" dirty="0"/>
              <a:t>領域でシステムを利用する人員に対して、</a:t>
            </a:r>
            <a:r>
              <a:rPr kumimoji="1" lang="en-US" altLang="ja-JP" dirty="0"/>
              <a:t>DI</a:t>
            </a:r>
            <a:r>
              <a:rPr kumimoji="1" lang="ja-JP" altLang="en-US" dirty="0"/>
              <a:t>に関する十分な教育訓練を実施する必要があります。</a:t>
            </a:r>
            <a:endParaRPr kumimoji="1" lang="en-US" altLang="ja-JP" dirty="0"/>
          </a:p>
          <a:p>
            <a:r>
              <a:rPr kumimoji="1" lang="ja-JP" altLang="en-US" dirty="0"/>
              <a:t>社内では、臨床担当者、統計解析担当者、安全性担当者、薬事担当者などが教育訓練対象になるかと思います。</a:t>
            </a:r>
            <a:endParaRPr kumimoji="1" lang="en-US" altLang="ja-JP" dirty="0"/>
          </a:p>
          <a:p>
            <a:r>
              <a:rPr kumimoji="1" lang="ja-JP" altLang="en-US" dirty="0"/>
              <a:t>加えて、社外に対して、モニターが医療機関の職員、患者、</a:t>
            </a:r>
            <a:r>
              <a:rPr kumimoji="1" lang="en-US" altLang="ja-JP" dirty="0"/>
              <a:t>CRO</a:t>
            </a:r>
            <a:r>
              <a:rPr kumimoji="1" lang="ja-JP" altLang="en-US" dirty="0"/>
              <a:t>を教育訓練しなければなりません。</a:t>
            </a:r>
            <a:endParaRPr kumimoji="1" lang="en-US" altLang="ja-JP" dirty="0"/>
          </a:p>
          <a:p>
            <a:endParaRPr kumimoji="1" lang="en-US" altLang="ja-JP" dirty="0"/>
          </a:p>
          <a:p>
            <a:r>
              <a:rPr kumimoji="1" lang="ja-JP" altLang="en-US" dirty="0"/>
              <a:t>以上のように、</a:t>
            </a:r>
            <a:r>
              <a:rPr kumimoji="1" lang="en-US" altLang="ja-JP" dirty="0"/>
              <a:t>GCP</a:t>
            </a:r>
            <a:r>
              <a:rPr kumimoji="1" lang="ja-JP" altLang="en-US" dirty="0"/>
              <a:t>領域における</a:t>
            </a:r>
            <a:r>
              <a:rPr kumimoji="1" lang="en-US" altLang="ja-JP" dirty="0"/>
              <a:t>DI</a:t>
            </a:r>
            <a:r>
              <a:rPr kumimoji="1" lang="ja-JP" altLang="en-US" dirty="0"/>
              <a:t>対応の際には、社内の体制を整備するのみならず、社外の関係者にたいしても、自社の</a:t>
            </a:r>
            <a:r>
              <a:rPr kumimoji="1" lang="en-US" altLang="ja-JP" dirty="0"/>
              <a:t>DI</a:t>
            </a:r>
            <a:r>
              <a:rPr kumimoji="1" lang="ja-JP" altLang="en-US" dirty="0"/>
              <a:t>対応について十分理解していただくことが重要であることをご認識ください。</a:t>
            </a:r>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18</a:t>
            </a:fld>
            <a:endParaRPr kumimoji="1" lang="ja-JP" altLang="en-US"/>
          </a:p>
        </p:txBody>
      </p:sp>
    </p:spTree>
    <p:extLst>
      <p:ext uri="{BB962C8B-B14F-4D97-AF65-F5344CB8AC3E}">
        <p14:creationId xmlns:p14="http://schemas.microsoft.com/office/powerpoint/2010/main" val="415914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以上、</a:t>
            </a:r>
            <a:r>
              <a:rPr kumimoji="1" lang="en-US" altLang="ja-JP" dirty="0">
                <a:latin typeface="+mn-ea"/>
                <a:ea typeface="+mn-ea"/>
              </a:rPr>
              <a:t>DI</a:t>
            </a:r>
            <a:r>
              <a:rPr kumimoji="1" lang="ja-JP" altLang="en-US" dirty="0">
                <a:latin typeface="+mn-ea"/>
                <a:ea typeface="+mn-ea"/>
              </a:rPr>
              <a:t>に関して述べてきましたが、特にご認識いただきたいことをまとめさせていただきます。</a:t>
            </a:r>
            <a:endParaRPr kumimoji="1" lang="en-US" altLang="ja-JP" dirty="0">
              <a:latin typeface="+mn-ea"/>
              <a:ea typeface="+mn-ea"/>
            </a:endParaRPr>
          </a:p>
          <a:p>
            <a:r>
              <a:rPr kumimoji="1" lang="ja-JP" altLang="en-US" dirty="0">
                <a:latin typeface="+mn-ea"/>
                <a:ea typeface="+mn-ea"/>
              </a:rPr>
              <a:t>まず、</a:t>
            </a:r>
            <a:r>
              <a:rPr kumimoji="1" lang="en-US" altLang="ja-JP" dirty="0">
                <a:latin typeface="+mn-ea"/>
                <a:ea typeface="+mn-ea"/>
              </a:rPr>
              <a:t>DI</a:t>
            </a:r>
            <a:r>
              <a:rPr kumimoji="1" lang="ja-JP" altLang="en-US" dirty="0">
                <a:latin typeface="+mn-ea"/>
                <a:ea typeface="+mn-ea"/>
              </a:rPr>
              <a:t>ガバナンス方針について、全社方針があれば問題ありませんが、少なくとも</a:t>
            </a:r>
            <a:r>
              <a:rPr kumimoji="1" lang="en-US" altLang="ja-JP" dirty="0">
                <a:latin typeface="+mn-ea"/>
                <a:ea typeface="+mn-ea"/>
              </a:rPr>
              <a:t>GCP</a:t>
            </a:r>
            <a:r>
              <a:rPr kumimoji="1" lang="ja-JP" altLang="en-US" dirty="0">
                <a:latin typeface="+mn-ea"/>
                <a:ea typeface="+mn-ea"/>
              </a:rPr>
              <a:t>領域共通の方針を策定ください。</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また、</a:t>
            </a:r>
            <a:r>
              <a:rPr lang="en-US" altLang="ja-JP" noProof="0" dirty="0"/>
              <a:t>DI</a:t>
            </a:r>
            <a:r>
              <a:rPr lang="ja-JP" altLang="en-US" noProof="0" dirty="0"/>
              <a:t>対応に関して、社外ステークホルダーと認識を共有ください。</a:t>
            </a:r>
            <a:endParaRPr lang="en-US" altLang="ja-JP"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noProof="0" dirty="0"/>
              <a:t>さらに、</a:t>
            </a:r>
            <a:r>
              <a:rPr lang="en-US" altLang="ja-JP" noProof="0" dirty="0"/>
              <a:t>DI</a:t>
            </a:r>
            <a:r>
              <a:rPr lang="ja-JP" altLang="en-US" noProof="0" dirty="0"/>
              <a:t>対応を怠るとデータが不採用になってしまう可能性があることを念頭に置いて対応をお願いいたします。</a:t>
            </a:r>
            <a:endParaRPr lang="en-US" altLang="ja-JP" noProof="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E9AA007-3072-4492-8D83-5DC623F1DB1D}" type="slidenum">
              <a:rPr kumimoji="1" lang="ja-JP" altLang="en-US" smtClean="0"/>
              <a:t>19</a:t>
            </a:fld>
            <a:endParaRPr kumimoji="1" lang="ja-JP" altLang="en-US"/>
          </a:p>
        </p:txBody>
      </p:sp>
    </p:spTree>
    <p:extLst>
      <p:ext uri="{BB962C8B-B14F-4D97-AF65-F5344CB8AC3E}">
        <p14:creationId xmlns:p14="http://schemas.microsoft.com/office/powerpoint/2010/main" val="58126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2</a:t>
            </a:fld>
            <a:endParaRPr kumimoji="1" lang="ja-JP" altLang="en-US"/>
          </a:p>
        </p:txBody>
      </p:sp>
    </p:spTree>
    <p:extLst>
      <p:ext uri="{BB962C8B-B14F-4D97-AF65-F5344CB8AC3E}">
        <p14:creationId xmlns:p14="http://schemas.microsoft.com/office/powerpoint/2010/main" val="2568990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最後に、皆さんが疑問に思われていることに対して、</a:t>
            </a:r>
            <a:r>
              <a:rPr kumimoji="1" lang="en-US" altLang="ja-JP" dirty="0"/>
              <a:t>TF4</a:t>
            </a:r>
            <a:r>
              <a:rPr kumimoji="1" lang="ja-JP" altLang="en-US" dirty="0"/>
              <a:t>で回答を作成した</a:t>
            </a:r>
            <a:r>
              <a:rPr kumimoji="1" lang="en-US" altLang="ja-JP" dirty="0"/>
              <a:t>FAQ</a:t>
            </a:r>
            <a:r>
              <a:rPr kumimoji="1" lang="ja-JP" altLang="en-US"/>
              <a:t>をご紹介</a:t>
            </a:r>
            <a:r>
              <a:rPr kumimoji="1" lang="ja-JP" altLang="en-US" dirty="0"/>
              <a:t>いたします。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日本では、</a:t>
            </a:r>
            <a:r>
              <a:rPr lang="en-US" altLang="ja-JP" sz="1200" dirty="0"/>
              <a:t>DI</a:t>
            </a:r>
            <a:r>
              <a:rPr lang="ja-JP" altLang="en-US" sz="1200" dirty="0"/>
              <a:t>に関する規制はない。</a:t>
            </a:r>
            <a:r>
              <a:rPr lang="en-US" altLang="ja-JP" sz="1200" dirty="0"/>
              <a:t>ALCOA</a:t>
            </a:r>
            <a:r>
              <a:rPr lang="ja-JP" altLang="en-US" sz="1200" dirty="0"/>
              <a:t>に準じて対応していれば</a:t>
            </a:r>
            <a:r>
              <a:rPr lang="en-US" altLang="ja-JP" sz="1200" dirty="0"/>
              <a:t>DI</a:t>
            </a:r>
            <a:r>
              <a:rPr lang="ja-JP" altLang="en-US" sz="1200" dirty="0"/>
              <a:t>の対応まで必要ないのでは？といった声が聞かれます。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ALCOA</a:t>
            </a:r>
            <a:r>
              <a:rPr lang="ja-JP" altLang="en-US" sz="1200" dirty="0"/>
              <a:t>に基づき原資料作成が求められており、</a:t>
            </a:r>
            <a:r>
              <a:rPr lang="en-US" altLang="ja-JP" sz="1200" dirty="0"/>
              <a:t>DI</a:t>
            </a:r>
            <a:r>
              <a:rPr lang="ja-JP" altLang="en-US" sz="1200" dirty="0"/>
              <a:t>においても</a:t>
            </a:r>
            <a:r>
              <a:rPr lang="en-US" altLang="ja-JP" sz="1200" dirty="0"/>
              <a:t>ALCOA</a:t>
            </a:r>
            <a:r>
              <a:rPr lang="ja-JP" altLang="en-US" sz="1200" dirty="0"/>
              <a:t>は一部として定義されています。</a:t>
            </a:r>
            <a:r>
              <a:rPr lang="en-US" altLang="ja-JP" sz="1200" dirty="0"/>
              <a:t>DI</a:t>
            </a:r>
            <a:r>
              <a:rPr lang="ja-JP" altLang="en-US" sz="1200" dirty="0"/>
              <a:t>では、ガバナンス体制、データガバナンスの在り方も求められています。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GCP</a:t>
            </a:r>
            <a:r>
              <a:rPr lang="ja-JP" altLang="en-US" sz="1200" dirty="0"/>
              <a:t>領域では社外システムを利用しているため、社外に対してガバナンスの対応をしていく必要があります。そのため</a:t>
            </a:r>
            <a:r>
              <a:rPr lang="en-US" altLang="ja-JP" sz="1200" dirty="0"/>
              <a:t>GCP</a:t>
            </a:r>
            <a:r>
              <a:rPr lang="ja-JP" altLang="en-US" sz="1200" dirty="0"/>
              <a:t>領域でも</a:t>
            </a:r>
            <a:r>
              <a:rPr lang="en-US" altLang="ja-JP" sz="1200" dirty="0"/>
              <a:t>DI</a:t>
            </a:r>
            <a:r>
              <a:rPr lang="ja-JP" altLang="en-US" sz="1200" dirty="0"/>
              <a:t>対応が求められています。</a:t>
            </a:r>
            <a:endParaRPr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20</a:t>
            </a:fld>
            <a:endParaRPr kumimoji="1" lang="ja-JP" altLang="en-US"/>
          </a:p>
        </p:txBody>
      </p:sp>
    </p:spTree>
    <p:extLst>
      <p:ext uri="{BB962C8B-B14F-4D97-AF65-F5344CB8AC3E}">
        <p14:creationId xmlns:p14="http://schemas.microsoft.com/office/powerpoint/2010/main" val="271911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昨今、製薬業界では、データインテグリティ対応が求められています。</a:t>
            </a:r>
            <a:endParaRPr kumimoji="1" lang="en-US" altLang="ja-JP" dirty="0"/>
          </a:p>
          <a:p>
            <a:r>
              <a:rPr kumimoji="1" lang="ja-JP" altLang="en-US" sz="1200" dirty="0"/>
              <a:t>本資料は、日本国内の</a:t>
            </a:r>
            <a:r>
              <a:rPr kumimoji="1" lang="en-US" altLang="ja-JP" sz="1200" dirty="0"/>
              <a:t>GCP</a:t>
            </a:r>
            <a:r>
              <a:rPr kumimoji="1" lang="ja-JP" altLang="en-US" sz="1200" dirty="0"/>
              <a:t>領域について、経営層の方に</a:t>
            </a:r>
            <a:r>
              <a:rPr lang="ja-JP" altLang="en-US" dirty="0"/>
              <a:t>コンピュータ化システムに関する</a:t>
            </a:r>
            <a:r>
              <a:rPr lang="en-US" altLang="ja-JP" sz="1200" dirty="0"/>
              <a:t>DI</a:t>
            </a:r>
            <a:r>
              <a:rPr lang="ja-JP" altLang="en-US" sz="1200" dirty="0"/>
              <a:t>対応の必要性をご理解いただくためのものになります</a:t>
            </a:r>
            <a:r>
              <a:rPr kumimoji="1" lang="ja-JP" altLang="en-US" dirty="0"/>
              <a:t>。</a:t>
            </a:r>
            <a:endParaRPr kumimoji="1" lang="en-US" altLang="ja-JP" dirty="0"/>
          </a:p>
          <a:p>
            <a:r>
              <a:rPr kumimoji="1" lang="ja-JP" altLang="en-US" sz="1200" dirty="0"/>
              <a:t>なお、</a:t>
            </a:r>
            <a:r>
              <a:rPr kumimoji="1" lang="en-US" altLang="ja-JP" sz="1200" dirty="0"/>
              <a:t>GMP</a:t>
            </a:r>
            <a:r>
              <a:rPr kumimoji="1" lang="ja-JP" altLang="en-US" sz="1200" dirty="0"/>
              <a:t>領域の教育訓練資料については、日本製薬工業協会　品質委員会　</a:t>
            </a:r>
            <a:r>
              <a:rPr kumimoji="1" lang="en-US" altLang="ja-JP" sz="1200" dirty="0"/>
              <a:t>GMP</a:t>
            </a:r>
            <a:r>
              <a:rPr kumimoji="1" lang="ja-JP" altLang="en-US" sz="1200" dirty="0"/>
              <a:t>部会が</a:t>
            </a:r>
            <a:r>
              <a:rPr kumimoji="1" lang="en-US" altLang="ja-JP" sz="1200" dirty="0"/>
              <a:t>2019</a:t>
            </a:r>
            <a:r>
              <a:rPr kumimoji="1" lang="ja-JP" altLang="en-US" sz="1200" dirty="0"/>
              <a:t>年</a:t>
            </a:r>
            <a:r>
              <a:rPr kumimoji="1" lang="en-US" altLang="ja-JP" sz="1200" dirty="0"/>
              <a:t>5</a:t>
            </a:r>
            <a:r>
              <a:rPr lang="ja-JP" altLang="en-US" sz="1200" dirty="0"/>
              <a:t>月に作成した「データの完全性（経営陣向け）」をご参照ください。</a:t>
            </a:r>
            <a:endParaRPr kumimoji="1"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3</a:t>
            </a:fld>
            <a:endParaRPr kumimoji="1" lang="ja-JP" altLang="en-US"/>
          </a:p>
        </p:txBody>
      </p:sp>
    </p:spTree>
    <p:extLst>
      <p:ext uri="{BB962C8B-B14F-4D97-AF65-F5344CB8AC3E}">
        <p14:creationId xmlns:p14="http://schemas.microsoft.com/office/powerpoint/2010/main" val="279154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2010</a:t>
            </a:r>
            <a:r>
              <a:rPr kumimoji="1" lang="ja-JP" altLang="en-US" dirty="0"/>
              <a:t>年代中盤から</a:t>
            </a:r>
            <a:r>
              <a:rPr kumimoji="1" lang="en-US" altLang="ja-JP" dirty="0"/>
              <a:t>DI</a:t>
            </a:r>
            <a:r>
              <a:rPr kumimoji="1" lang="ja-JP" altLang="en-US" dirty="0"/>
              <a:t>という用語が頻繁に聞かれるようになりましたが、その背景としては、</a:t>
            </a:r>
            <a:r>
              <a:rPr kumimoji="1" lang="en-US" altLang="ja-JP" dirty="0"/>
              <a:t>FDA</a:t>
            </a:r>
            <a:r>
              <a:rPr kumimoji="1" lang="ja-JP" altLang="en-US" dirty="0"/>
              <a:t>の製造所査察において、</a:t>
            </a:r>
            <a:r>
              <a:rPr kumimoji="1" lang="en-US" altLang="ja-JP" dirty="0"/>
              <a:t>DI</a:t>
            </a:r>
            <a:r>
              <a:rPr kumimoji="1" lang="ja-JP" altLang="en-US" dirty="0"/>
              <a:t>に関連する指摘が増加したことが挙げられ、その結果、</a:t>
            </a:r>
            <a:r>
              <a:rPr kumimoji="1" lang="en-US" altLang="ja-JP" dirty="0"/>
              <a:t>FDA</a:t>
            </a:r>
            <a:r>
              <a:rPr kumimoji="1" lang="ja-JP" altLang="en-US" dirty="0"/>
              <a:t>より</a:t>
            </a:r>
            <a:r>
              <a:rPr kumimoji="1" lang="en-US" altLang="ja-JP" dirty="0"/>
              <a:t>GMP</a:t>
            </a:r>
            <a:r>
              <a:rPr kumimoji="1" lang="ja-JP" altLang="en-US" dirty="0"/>
              <a:t>関連の</a:t>
            </a:r>
            <a:r>
              <a:rPr kumimoji="1" lang="en-US" altLang="ja-JP" dirty="0"/>
              <a:t>DI</a:t>
            </a:r>
            <a:r>
              <a:rPr kumimoji="1" lang="ja-JP" altLang="en-US" dirty="0"/>
              <a:t>ガイダンスが出され、</a:t>
            </a:r>
            <a:r>
              <a:rPr kumimoji="1" lang="en-US" altLang="ja-JP" dirty="0"/>
              <a:t>PIC/S</a:t>
            </a:r>
            <a:r>
              <a:rPr kumimoji="1" lang="ja-JP" altLang="en-US" dirty="0"/>
              <a:t>からも</a:t>
            </a:r>
            <a:r>
              <a:rPr kumimoji="1" lang="en-US" altLang="ja-JP" dirty="0"/>
              <a:t>GMP/GDP</a:t>
            </a:r>
            <a:r>
              <a:rPr kumimoji="1" lang="ja-JP" altLang="en-US" dirty="0"/>
              <a:t>関連の</a:t>
            </a:r>
            <a:r>
              <a:rPr kumimoji="1" lang="en-US" altLang="ja-JP" dirty="0"/>
              <a:t>DI</a:t>
            </a:r>
            <a:r>
              <a:rPr kumimoji="1" lang="ja-JP" altLang="en-US" dirty="0"/>
              <a:t>ガイダンスが出されています。</a:t>
            </a:r>
            <a:endParaRPr kumimoji="1" lang="en-US" altLang="ja-JP" dirty="0"/>
          </a:p>
          <a:p>
            <a:r>
              <a:rPr kumimoji="1" lang="en-US" altLang="ja-JP" dirty="0"/>
              <a:t>MHRA</a:t>
            </a:r>
            <a:r>
              <a:rPr kumimoji="1" lang="ja-JP" altLang="en-US" dirty="0"/>
              <a:t>からは当初</a:t>
            </a:r>
            <a:r>
              <a:rPr kumimoji="1" lang="en-US" altLang="ja-JP" dirty="0"/>
              <a:t>GMP</a:t>
            </a:r>
            <a:r>
              <a:rPr kumimoji="1" lang="ja-JP" altLang="en-US" dirty="0"/>
              <a:t>関連のガイダンスが出されましたが、後に対象が</a:t>
            </a:r>
            <a:r>
              <a:rPr kumimoji="1" lang="en-US" altLang="ja-JP" dirty="0" err="1"/>
              <a:t>GxP</a:t>
            </a:r>
            <a:r>
              <a:rPr kumimoji="1" lang="ja-JP" altLang="en-US" dirty="0"/>
              <a:t>に拡大されたため、</a:t>
            </a:r>
            <a:r>
              <a:rPr kumimoji="1" lang="en-US" altLang="ja-JP" dirty="0"/>
              <a:t>GCP</a:t>
            </a:r>
            <a:r>
              <a:rPr kumimoji="1" lang="ja-JP" altLang="en-US" dirty="0"/>
              <a:t>領域においては</a:t>
            </a:r>
            <a:r>
              <a:rPr kumimoji="1" lang="en-US" altLang="ja-JP" dirty="0"/>
              <a:t>MHRA</a:t>
            </a:r>
            <a:r>
              <a:rPr kumimoji="1" lang="ja-JP" altLang="en-US" dirty="0"/>
              <a:t>の</a:t>
            </a:r>
            <a:r>
              <a:rPr kumimoji="1" lang="en-US" altLang="ja-JP" dirty="0" err="1"/>
              <a:t>GxP</a:t>
            </a:r>
            <a:r>
              <a:rPr kumimoji="1" lang="ja-JP" altLang="en-US" dirty="0"/>
              <a:t>　</a:t>
            </a:r>
            <a:r>
              <a:rPr kumimoji="1" lang="en-US" altLang="ja-JP" dirty="0"/>
              <a:t>DI</a:t>
            </a:r>
            <a:r>
              <a:rPr kumimoji="1" lang="ja-JP" altLang="en-US" dirty="0"/>
              <a:t>ガイダンスが適用範囲となります。</a:t>
            </a:r>
            <a:endParaRPr kumimoji="1" lang="en-US" altLang="ja-JP" dirty="0"/>
          </a:p>
          <a:p>
            <a:r>
              <a:rPr kumimoji="1" lang="en-US" altLang="ja-JP" dirty="0"/>
              <a:t>DI</a:t>
            </a:r>
            <a:r>
              <a:rPr kumimoji="1" lang="ja-JP" altLang="en-US" dirty="0"/>
              <a:t>ガイダンスでは、</a:t>
            </a:r>
            <a:r>
              <a:rPr kumimoji="1" lang="en-US" altLang="ja-JP" dirty="0"/>
              <a:t>DI</a:t>
            </a:r>
            <a:r>
              <a:rPr kumimoji="1" lang="ja-JP" altLang="en-US" dirty="0"/>
              <a:t>を「</a:t>
            </a:r>
            <a:r>
              <a:rPr lang="ja-JP" altLang="en-US" sz="1200" dirty="0"/>
              <a:t>データが完全で、一貫性があり、正確で、信用でき、信頼できる程度であり、また、データのこれらの特性がデータライフサイクルを通して維持される程度」と定義しており、要件として、</a:t>
            </a:r>
            <a:r>
              <a:rPr kumimoji="1" lang="ja-JP" altLang="en-US" dirty="0"/>
              <a:t>システムのセキュリティ、監査証跡、バックアップ、アーカイブ、電子署名など、</a:t>
            </a:r>
            <a:r>
              <a:rPr kumimoji="1" lang="en-US" altLang="ja-JP" dirty="0"/>
              <a:t>ER/ES</a:t>
            </a:r>
            <a:r>
              <a:rPr kumimoji="1" lang="ja-JP" altLang="en-US" dirty="0"/>
              <a:t>指針で求められている事項が盛り込まれています。</a:t>
            </a:r>
          </a:p>
        </p:txBody>
      </p:sp>
      <p:sp>
        <p:nvSpPr>
          <p:cNvPr id="4" name="スライド番号プレースホルダー 3"/>
          <p:cNvSpPr>
            <a:spLocks noGrp="1"/>
          </p:cNvSpPr>
          <p:nvPr>
            <p:ph type="sldNum" sz="quarter" idx="10"/>
          </p:nvPr>
        </p:nvSpPr>
        <p:spPr/>
        <p:txBody>
          <a:bodyPr/>
          <a:lstStyle/>
          <a:p>
            <a:fld id="{0E9AA007-3072-4492-8D83-5DC623F1DB1D}" type="slidenum">
              <a:rPr kumimoji="1" lang="ja-JP" altLang="en-US" smtClean="0"/>
              <a:t>4</a:t>
            </a:fld>
            <a:endParaRPr kumimoji="1" lang="ja-JP" altLang="en-US"/>
          </a:p>
        </p:txBody>
      </p:sp>
    </p:spTree>
    <p:extLst>
      <p:ext uri="{BB962C8B-B14F-4D97-AF65-F5344CB8AC3E}">
        <p14:creationId xmlns:p14="http://schemas.microsoft.com/office/powerpoint/2010/main" val="394936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a:t>GCP</a:t>
            </a:r>
            <a:r>
              <a:rPr kumimoji="1" lang="ja-JP" altLang="en-US" dirty="0"/>
              <a:t>領域における一般的な関係者とデータソースを表した図になります。</a:t>
            </a:r>
            <a:endParaRPr kumimoji="1" lang="en-US" altLang="ja-JP" dirty="0"/>
          </a:p>
          <a:p>
            <a:r>
              <a:rPr kumimoji="1" lang="en-US" altLang="ja-JP" dirty="0"/>
              <a:t>GCP</a:t>
            </a:r>
            <a:r>
              <a:rPr kumimoji="1" lang="ja-JP" altLang="en-US" dirty="0"/>
              <a:t>領域では、被験者、医療機関、治験依頼者、さらには</a:t>
            </a:r>
            <a:r>
              <a:rPr kumimoji="1" lang="en-US" altLang="ja-JP" dirty="0"/>
              <a:t>CRO</a:t>
            </a:r>
            <a:r>
              <a:rPr kumimoji="1" lang="ja-JP" altLang="en-US" dirty="0"/>
              <a:t>とさまざまなステークホルダーが治験に関わることが特徴的です。</a:t>
            </a:r>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5</a:t>
            </a:fld>
            <a:endParaRPr kumimoji="1" lang="ja-JP" altLang="en-US"/>
          </a:p>
        </p:txBody>
      </p:sp>
    </p:spTree>
    <p:extLst>
      <p:ext uri="{BB962C8B-B14F-4D97-AF65-F5344CB8AC3E}">
        <p14:creationId xmlns:p14="http://schemas.microsoft.com/office/powerpoint/2010/main" val="311448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DI</a:t>
            </a:r>
            <a:r>
              <a:rPr kumimoji="1" lang="ja-JP" altLang="en-US" dirty="0"/>
              <a:t>の適用に関して</a:t>
            </a:r>
            <a:r>
              <a:rPr kumimoji="1" lang="en-US" altLang="ja-JP" dirty="0" err="1"/>
              <a:t>GxP</a:t>
            </a:r>
            <a:r>
              <a:rPr kumimoji="1" lang="ja-JP" altLang="en-US" dirty="0"/>
              <a:t>によりそれぞれ特徴があります。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GMP</a:t>
            </a:r>
            <a:r>
              <a:rPr kumimoji="1" lang="ja-JP" altLang="en-US" dirty="0"/>
              <a:t>においては、主に生産をつかさどる機械が生成する記録の完全性を求めており，</a:t>
            </a:r>
            <a:r>
              <a:rPr lang="ja-JP" altLang="en-US" dirty="0"/>
              <a:t>データの重要度やリスクを比較的評価しやすいです</a:t>
            </a:r>
            <a:r>
              <a:rPr kumimoji="1" lang="ja-JP" altLang="en-US" dirty="0"/>
              <a:t>。また、</a:t>
            </a:r>
            <a:r>
              <a:rPr lang="ja-JP" altLang="en-US" dirty="0"/>
              <a:t>委託生産の場合においても、委託先が</a:t>
            </a:r>
            <a:r>
              <a:rPr lang="en-US" altLang="ja-JP" dirty="0"/>
              <a:t>GMP</a:t>
            </a:r>
            <a:r>
              <a:rPr lang="ja-JP" altLang="en-US" dirty="0"/>
              <a:t>規制下で業務を実施しているため、ガバナンス統制が比較的効きやすいという特徴があります。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GLP</a:t>
            </a:r>
            <a:r>
              <a:rPr lang="ja-JP" altLang="en-US" dirty="0"/>
              <a:t>においては、主に実験で生成する記録の完全性を求めており、データの重要度やリスクを比較的評価しやすいです。また、試験委託の場合においても、委託先が</a:t>
            </a:r>
            <a:r>
              <a:rPr lang="en-US" altLang="ja-JP" dirty="0"/>
              <a:t>GLP</a:t>
            </a:r>
            <a:r>
              <a:rPr lang="ja-JP" altLang="en-US" dirty="0"/>
              <a:t>規制下で業務を実施しているため、ガバナンス統制が比較的効きやすいという特徴があります。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一方、</a:t>
            </a:r>
            <a:r>
              <a:rPr lang="en-US" altLang="ja-JP" dirty="0"/>
              <a:t>GCP</a:t>
            </a:r>
            <a:r>
              <a:rPr lang="ja-JP" altLang="en-US" dirty="0"/>
              <a:t>においては、治験中に医療機関で生成する記録が対象になるため、治験で収集するデータの重要度の評価は可能であるが、リスク評価は難しいことが特徴として挙げられます。また、医療機関に対して、治験依頼者側からガバナンス統制をとることは難しいため、</a:t>
            </a:r>
            <a:r>
              <a:rPr lang="en-US" altLang="ja-JP" dirty="0"/>
              <a:t>GMP</a:t>
            </a:r>
            <a:r>
              <a:rPr lang="ja-JP" altLang="en-US" dirty="0"/>
              <a:t>領域と同程度の基準、手順、計画（例：</a:t>
            </a:r>
            <a:r>
              <a:rPr lang="en-US" altLang="ja-JP" dirty="0"/>
              <a:t>Data Integrity Master Plan</a:t>
            </a:r>
            <a:r>
              <a:rPr lang="ja-JP" altLang="en-US" dirty="0"/>
              <a:t>）を適用することが難しいという特徴もあります。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E9AA007-3072-4492-8D83-5DC623F1DB1D}" type="slidenum">
              <a:rPr kumimoji="1" lang="ja-JP" altLang="en-US" smtClean="0"/>
              <a:t>6</a:t>
            </a:fld>
            <a:endParaRPr kumimoji="1" lang="ja-JP" altLang="en-US"/>
          </a:p>
        </p:txBody>
      </p:sp>
    </p:spTree>
    <p:extLst>
      <p:ext uri="{BB962C8B-B14F-4D97-AF65-F5344CB8AC3E}">
        <p14:creationId xmlns:p14="http://schemas.microsoft.com/office/powerpoint/2010/main" val="158101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a:t>GCP</a:t>
            </a:r>
            <a:r>
              <a:rPr kumimoji="1" lang="ja-JP" altLang="en-US" dirty="0"/>
              <a:t>領域におけるデータライフサイクルの例を示したものになります。</a:t>
            </a:r>
            <a:endParaRPr kumimoji="1" lang="en-US" altLang="ja-JP" dirty="0"/>
          </a:p>
          <a:p>
            <a:r>
              <a:rPr kumimoji="1" lang="ja-JP" altLang="en-US" dirty="0"/>
              <a:t>医療機関のカルテ、臨床検査データ、被験者データなどが生成され、データベース化、解析などの処理を加え、試験報告書、</a:t>
            </a:r>
            <a:r>
              <a:rPr kumimoji="1" lang="en-US" altLang="ja-JP" dirty="0"/>
              <a:t>CTD</a:t>
            </a:r>
            <a:r>
              <a:rPr kumimoji="1" lang="ja-JP" altLang="en-US" dirty="0"/>
              <a:t>などを作成し、使用のために申請します。</a:t>
            </a:r>
            <a:endParaRPr kumimoji="1" lang="en-US" altLang="ja-JP" dirty="0"/>
          </a:p>
          <a:p>
            <a:r>
              <a:rPr kumimoji="1" lang="ja-JP" altLang="en-US" dirty="0">
                <a:latin typeface="+mn-ea"/>
                <a:ea typeface="+mn-ea"/>
              </a:rPr>
              <a:t>データの保存や検索のためにシステムを維持し、廃棄の際はデータをシステムから削除し、システムの使用を終了します。</a:t>
            </a:r>
            <a:endParaRPr kumimoji="1" lang="en-US" altLang="ja-JP" dirty="0">
              <a:latin typeface="+mn-ea"/>
              <a:ea typeface="+mn-ea"/>
            </a:endParaRPr>
          </a:p>
          <a:p>
            <a:r>
              <a:rPr kumimoji="1" lang="ja-JP" altLang="en-US" dirty="0">
                <a:latin typeface="+mn-ea"/>
                <a:ea typeface="+mn-ea"/>
              </a:rPr>
              <a:t>データインテグリティを確保するためには、</a:t>
            </a:r>
            <a:r>
              <a:rPr lang="ja-JP" altLang="en-US" dirty="0">
                <a:solidFill>
                  <a:schemeClr val="tx1"/>
                </a:solidFill>
                <a:latin typeface="+mn-ea"/>
                <a:ea typeface="+mn-ea"/>
              </a:rPr>
              <a:t>データが生成される形式に関係なく、データの</a:t>
            </a:r>
            <a:r>
              <a:rPr kumimoji="1" lang="ja-JP" altLang="en-US" dirty="0">
                <a:latin typeface="+mn-ea"/>
                <a:ea typeface="+mn-ea"/>
              </a:rPr>
              <a:t>ライフサイクル全体を通じて、</a:t>
            </a:r>
            <a:r>
              <a:rPr lang="ja-JP" altLang="en-US" dirty="0">
                <a:solidFill>
                  <a:schemeClr val="tx1"/>
                </a:solidFill>
                <a:latin typeface="+mn-ea"/>
                <a:ea typeface="+mn-ea"/>
              </a:rPr>
              <a:t>データを確実に記録するために、データが記録、処理、保持、および使用されることを保証すること、すなわちデータガバナンスが適用されなければなりません。</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7</a:t>
            </a:fld>
            <a:endParaRPr kumimoji="1" lang="ja-JP" altLang="en-US"/>
          </a:p>
        </p:txBody>
      </p:sp>
    </p:spTree>
    <p:extLst>
      <p:ext uri="{BB962C8B-B14F-4D97-AF65-F5344CB8AC3E}">
        <p14:creationId xmlns:p14="http://schemas.microsoft.com/office/powerpoint/2010/main" val="417198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a:t>GCP</a:t>
            </a:r>
            <a:r>
              <a:rPr kumimoji="1" lang="ja-JP" altLang="en-US" dirty="0"/>
              <a:t>領域におけるデータの流れを例示したものになります。</a:t>
            </a:r>
            <a:endParaRPr kumimoji="1" lang="en-US" altLang="ja-JP" dirty="0"/>
          </a:p>
          <a:p>
            <a:r>
              <a:rPr kumimoji="1" lang="ja-JP" altLang="en-US" dirty="0"/>
              <a:t>医療機関で</a:t>
            </a:r>
            <a:r>
              <a:rPr kumimoji="1" lang="en-US" altLang="ja-JP" dirty="0"/>
              <a:t>EDC</a:t>
            </a:r>
            <a:r>
              <a:rPr kumimoji="1" lang="ja-JP" altLang="en-US" dirty="0"/>
              <a:t>に入力されたデータを治験依頼者側で取り込み、安全情報管理システムや文書管理システムなどと連携することになりますが、それらのデータの一貫性が保たれていることが必要となります。</a:t>
            </a:r>
          </a:p>
        </p:txBody>
      </p:sp>
      <p:sp>
        <p:nvSpPr>
          <p:cNvPr id="4" name="スライド番号プレースホルダー 3"/>
          <p:cNvSpPr>
            <a:spLocks noGrp="1"/>
          </p:cNvSpPr>
          <p:nvPr>
            <p:ph type="sldNum" sz="quarter" idx="5"/>
          </p:nvPr>
        </p:nvSpPr>
        <p:spPr/>
        <p:txBody>
          <a:bodyPr/>
          <a:lstStyle/>
          <a:p>
            <a:pPr defTabSz="922264">
              <a:defRPr/>
            </a:pPr>
            <a:fld id="{0E9AA007-3072-4492-8D83-5DC623F1DB1D}" type="slidenum">
              <a:rPr lang="ja-JP" altLang="en-US">
                <a:solidFill>
                  <a:prstClr val="black"/>
                </a:solidFill>
                <a:latin typeface="游ゴシック" panose="020F0502020204030204"/>
                <a:ea typeface="游ゴシック" panose="020B0400000000000000" pitchFamily="50" charset="-128"/>
              </a:rPr>
              <a:pPr defTabSz="922264">
                <a:defRPr/>
              </a:pPr>
              <a:t>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1944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a:t>
            </a:r>
            <a:r>
              <a:rPr kumimoji="1" lang="ja-JP" altLang="en-US" sz="1200" dirty="0"/>
              <a:t>が</a:t>
            </a:r>
            <a:r>
              <a:rPr lang="ja-JP" altLang="en-US" dirty="0"/>
              <a:t>システムを利用して、データ形式変換や集計解析等される場合はコンピュータ化システムバリデーション等で</a:t>
            </a:r>
            <a:r>
              <a:rPr lang="en-US" altLang="ja-JP" dirty="0"/>
              <a:t>DI</a:t>
            </a:r>
            <a:r>
              <a:rPr lang="ja-JP" altLang="en-US" dirty="0"/>
              <a:t>は担保できます。</a:t>
            </a:r>
            <a:endParaRPr lang="en-US" altLang="ja-JP" dirty="0"/>
          </a:p>
          <a:p>
            <a:r>
              <a:rPr lang="ja-JP" altLang="en-US" dirty="0"/>
              <a:t>一方、人の手を介する場合</a:t>
            </a:r>
            <a:r>
              <a:rPr kumimoji="1" lang="ja-JP" altLang="en-US" dirty="0"/>
              <a:t>は、手順書や検証等で</a:t>
            </a:r>
            <a:r>
              <a:rPr kumimoji="1" lang="en-US" altLang="ja-JP" dirty="0"/>
              <a:t>DI</a:t>
            </a:r>
            <a:r>
              <a:rPr kumimoji="1" lang="ja-JP" altLang="en-US" dirty="0"/>
              <a:t>を確保する必要があります。</a:t>
            </a:r>
            <a:endParaRPr lang="ja-JP" altLang="en-US"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0E9AA007-3072-4492-8D83-5DC623F1DB1D}" type="slidenum">
              <a:rPr kumimoji="1" lang="ja-JP" altLang="en-US" smtClean="0"/>
              <a:t>9</a:t>
            </a:fld>
            <a:endParaRPr kumimoji="1" lang="ja-JP" altLang="en-US"/>
          </a:p>
        </p:txBody>
      </p:sp>
    </p:spTree>
    <p:extLst>
      <p:ext uri="{BB962C8B-B14F-4D97-AF65-F5344CB8AC3E}">
        <p14:creationId xmlns:p14="http://schemas.microsoft.com/office/powerpoint/2010/main" val="320320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ロゴ上和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0" y="105273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1026" name="Picture 2"/>
          <p:cNvPicPr>
            <a:picLocks noChangeAspect="1" noChangeArrowheads="1"/>
          </p:cNvPicPr>
          <p:nvPr userDrawn="1"/>
        </p:nvPicPr>
        <p:blipFill>
          <a:blip r:embed="rId2" cstate="print"/>
          <a:srcRect/>
          <a:stretch>
            <a:fillRect/>
          </a:stretch>
        </p:blipFill>
        <p:spPr bwMode="auto">
          <a:xfrm>
            <a:off x="8100388" y="77111"/>
            <a:ext cx="842951" cy="891583"/>
          </a:xfrm>
          <a:prstGeom prst="rect">
            <a:avLst/>
          </a:prstGeom>
          <a:noFill/>
          <a:ln w="9525">
            <a:noFill/>
            <a:miter lim="800000"/>
            <a:headEnd/>
            <a:tailEnd/>
          </a:ln>
        </p:spPr>
      </p:pic>
    </p:spTree>
    <p:extLst>
      <p:ext uri="{BB962C8B-B14F-4D97-AF65-F5344CB8AC3E}">
        <p14:creationId xmlns:p14="http://schemas.microsoft.com/office/powerpoint/2010/main" val="326318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上英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0" y="105273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 name="Picture 2"/>
          <p:cNvPicPr>
            <a:picLocks noChangeAspect="1" noChangeArrowheads="1"/>
          </p:cNvPicPr>
          <p:nvPr userDrawn="1"/>
        </p:nvPicPr>
        <p:blipFill>
          <a:blip r:embed="rId2" cstate="print"/>
          <a:srcRect/>
          <a:stretch>
            <a:fillRect/>
          </a:stretch>
        </p:blipFill>
        <p:spPr bwMode="auto">
          <a:xfrm>
            <a:off x="8172400" y="72009"/>
            <a:ext cx="861878" cy="908719"/>
          </a:xfrm>
          <a:prstGeom prst="rect">
            <a:avLst/>
          </a:prstGeom>
          <a:noFill/>
          <a:ln w="9525">
            <a:noFill/>
            <a:miter lim="800000"/>
            <a:headEnd/>
            <a:tailEnd/>
          </a:ln>
        </p:spPr>
      </p:pic>
    </p:spTree>
    <p:extLst>
      <p:ext uri="{BB962C8B-B14F-4D97-AF65-F5344CB8AC3E}">
        <p14:creationId xmlns:p14="http://schemas.microsoft.com/office/powerpoint/2010/main" val="326318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下和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36512" y="69269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 name="Picture 2"/>
          <p:cNvPicPr>
            <a:picLocks noChangeAspect="1" noChangeArrowheads="1"/>
          </p:cNvPicPr>
          <p:nvPr userDrawn="1"/>
        </p:nvPicPr>
        <p:blipFill>
          <a:blip r:embed="rId2" cstate="print"/>
          <a:srcRect/>
          <a:stretch>
            <a:fillRect/>
          </a:stretch>
        </p:blipFill>
        <p:spPr bwMode="auto">
          <a:xfrm>
            <a:off x="61764" y="6237313"/>
            <a:ext cx="1485900" cy="491490"/>
          </a:xfrm>
          <a:prstGeom prst="rect">
            <a:avLst/>
          </a:prstGeom>
          <a:noFill/>
          <a:ln w="9525">
            <a:noFill/>
            <a:miter lim="800000"/>
            <a:headEnd/>
            <a:tailEnd/>
          </a:ln>
        </p:spPr>
      </p:pic>
    </p:spTree>
    <p:extLst>
      <p:ext uri="{BB962C8B-B14F-4D97-AF65-F5344CB8AC3E}">
        <p14:creationId xmlns:p14="http://schemas.microsoft.com/office/powerpoint/2010/main" val="326318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下英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731862" y="6520260"/>
            <a:ext cx="21336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36512" y="692696"/>
            <a:ext cx="9144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288681" y="166912"/>
            <a:ext cx="714148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050" name="Picture 2"/>
          <p:cNvPicPr>
            <a:picLocks noChangeAspect="1" noChangeArrowheads="1"/>
          </p:cNvPicPr>
          <p:nvPr userDrawn="1"/>
        </p:nvPicPr>
        <p:blipFill>
          <a:blip r:embed="rId2" cstate="print"/>
          <a:srcRect/>
          <a:stretch>
            <a:fillRect/>
          </a:stretch>
        </p:blipFill>
        <p:spPr bwMode="auto">
          <a:xfrm>
            <a:off x="35494" y="6116320"/>
            <a:ext cx="1594042" cy="697056"/>
          </a:xfrm>
          <a:prstGeom prst="rect">
            <a:avLst/>
          </a:prstGeom>
          <a:noFill/>
          <a:ln w="9525">
            <a:noFill/>
            <a:miter lim="800000"/>
            <a:headEnd/>
            <a:tailEnd/>
          </a:ln>
        </p:spPr>
      </p:pic>
    </p:spTree>
    <p:extLst>
      <p:ext uri="{BB962C8B-B14F-4D97-AF65-F5344CB8AC3E}">
        <p14:creationId xmlns:p14="http://schemas.microsoft.com/office/powerpoint/2010/main" val="3263185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12120-E754-485C-BD19-9B1A0E638A1A}" type="datetimeFigureOut">
              <a:rPr kumimoji="1" lang="ja-JP" altLang="en-US" smtClean="0"/>
              <a:pPr/>
              <a:t>2022/4/19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2248-E0ED-476F-8ACD-EC047E8D66C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1" r:id="rId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pma.or.jp/information/quality/index_di.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a:t>
            </a:fld>
            <a:endParaRPr lang="ja-JP" altLang="en-US" dirty="0"/>
          </a:p>
        </p:txBody>
      </p:sp>
      <p:sp>
        <p:nvSpPr>
          <p:cNvPr id="4" name="タイトル 1"/>
          <p:cNvSpPr txBox="1">
            <a:spLocks/>
          </p:cNvSpPr>
          <p:nvPr/>
        </p:nvSpPr>
        <p:spPr>
          <a:xfrm>
            <a:off x="1187624" y="1700808"/>
            <a:ext cx="6902152" cy="2304256"/>
          </a:xfrm>
          <a:prstGeom prst="rect">
            <a:avLst/>
          </a:prstGeom>
        </p:spPr>
        <p:txBody>
          <a:bodyP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ＧＣＰ領域における</a:t>
            </a:r>
            <a:endParaRPr lang="en-US" altLang="ja-JP" dirty="0"/>
          </a:p>
          <a:p>
            <a:r>
              <a:rPr lang="ja-JP" altLang="en-US" dirty="0"/>
              <a:t>コンピュータ化システムに関する</a:t>
            </a:r>
            <a:endParaRPr lang="en-US" altLang="ja-JP" dirty="0"/>
          </a:p>
          <a:p>
            <a:r>
              <a:rPr lang="ja-JP" altLang="en-US" dirty="0"/>
              <a:t>データインテグリティ</a:t>
            </a:r>
            <a:endParaRPr lang="en-US" altLang="ja-JP" dirty="0"/>
          </a:p>
          <a:p>
            <a:r>
              <a:rPr lang="ja-JP" altLang="en-US" dirty="0"/>
              <a:t>（経営陣向け）</a:t>
            </a:r>
          </a:p>
        </p:txBody>
      </p:sp>
      <p:sp>
        <p:nvSpPr>
          <p:cNvPr id="5" name="サブタイトル 2"/>
          <p:cNvSpPr txBox="1">
            <a:spLocks/>
          </p:cNvSpPr>
          <p:nvPr/>
        </p:nvSpPr>
        <p:spPr>
          <a:xfrm>
            <a:off x="1436008" y="5035326"/>
            <a:ext cx="6271983" cy="1655762"/>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dirty="0"/>
              <a:t>日本製薬工業協会　医薬品評価委員会　</a:t>
            </a:r>
            <a:endParaRPr lang="en-US" altLang="ja-JP" sz="2400" dirty="0"/>
          </a:p>
          <a:p>
            <a:pPr marL="0" indent="0" algn="ctr">
              <a:buNone/>
            </a:pPr>
            <a:r>
              <a:rPr lang="ja-JP" altLang="en-US" sz="2400" dirty="0"/>
              <a:t>電子化情報部会　タスクフォース</a:t>
            </a:r>
            <a:r>
              <a:rPr lang="en-US" altLang="ja-JP" sz="2400" dirty="0"/>
              <a:t>4</a:t>
            </a:r>
            <a:endParaRPr lang="ja-JP" altLang="en-US" sz="2400" dirty="0"/>
          </a:p>
        </p:txBody>
      </p:sp>
    </p:spTree>
    <p:extLst>
      <p:ext uri="{BB962C8B-B14F-4D97-AF65-F5344CB8AC3E}">
        <p14:creationId xmlns:p14="http://schemas.microsoft.com/office/powerpoint/2010/main" val="24698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10</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の重要性</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altLang="ja-JP" sz="2400" dirty="0"/>
          </a:p>
        </p:txBody>
      </p:sp>
      <p:sp>
        <p:nvSpPr>
          <p:cNvPr id="3" name="テキスト ボックス 2">
            <a:extLst>
              <a:ext uri="{FF2B5EF4-FFF2-40B4-BE49-F238E27FC236}">
                <a16:creationId xmlns:a16="http://schemas.microsoft.com/office/drawing/2014/main" id="{1CDA1CB1-C73E-4ADA-A769-E928AF1DC18F}"/>
              </a:ext>
            </a:extLst>
          </p:cNvPr>
          <p:cNvSpPr txBox="1"/>
          <p:nvPr/>
        </p:nvSpPr>
        <p:spPr>
          <a:xfrm>
            <a:off x="575556" y="1358019"/>
            <a:ext cx="8172908" cy="4862870"/>
          </a:xfrm>
          <a:prstGeom prst="rect">
            <a:avLst/>
          </a:prstGeom>
          <a:noFill/>
        </p:spPr>
        <p:txBody>
          <a:bodyPr wrap="square" rtlCol="0">
            <a:spAutoFit/>
          </a:bodyPr>
          <a:lstStyle/>
          <a:p>
            <a:r>
              <a:rPr kumimoji="1" lang="ja-JP" altLang="en-US" sz="2800" u="sng" dirty="0"/>
              <a:t>適合性書面調査における</a:t>
            </a:r>
            <a:r>
              <a:rPr lang="en-US" altLang="ja-JP" sz="2800" u="sng" dirty="0"/>
              <a:t>DI</a:t>
            </a:r>
            <a:r>
              <a:rPr lang="ja-JP" altLang="en-US" sz="2800" u="sng" dirty="0"/>
              <a:t>に関連した</a:t>
            </a:r>
            <a:r>
              <a:rPr kumimoji="1" lang="ja-JP" altLang="en-US" sz="2800" u="sng" dirty="0"/>
              <a:t>照会事項事例</a:t>
            </a:r>
            <a:endParaRPr kumimoji="1" lang="en-US" altLang="ja-JP" sz="2800" u="sng" dirty="0"/>
          </a:p>
          <a:p>
            <a:endParaRPr kumimoji="1" lang="en-US" altLang="ja-JP" sz="2400" u="sng" dirty="0"/>
          </a:p>
          <a:p>
            <a:pPr marL="285750" indent="-285750">
              <a:buFont typeface="Wingdings" panose="05000000000000000000" pitchFamily="2" charset="2"/>
              <a:buChar char="u"/>
            </a:pPr>
            <a:r>
              <a:rPr lang="ja-JP" altLang="en-US" sz="2400" dirty="0"/>
              <a:t>不整合等・・・総括報告書（症例一覧）と</a:t>
            </a:r>
            <a:r>
              <a:rPr lang="en-US" altLang="ja-JP" sz="2400" dirty="0"/>
              <a:t>CRF</a:t>
            </a:r>
            <a:r>
              <a:rPr lang="ja-JP" altLang="en-US" sz="2400" dirty="0"/>
              <a:t>、効果安全性評価委員会による判定結果又は解析報告書等との不整合が生じた経緯と承認申請資料の信頼性に関する確認</a:t>
            </a:r>
          </a:p>
          <a:p>
            <a:pPr marL="285750" indent="-285750">
              <a:buFont typeface="Wingdings" panose="05000000000000000000" pitchFamily="2" charset="2"/>
              <a:buChar char="u"/>
            </a:pPr>
            <a:r>
              <a:rPr lang="ja-JP" altLang="en-US" sz="2400" dirty="0"/>
              <a:t>データマネジメント、統計解析・・・症例取り扱いの適切性と解析結果への影響、キーオープン後のデータベースの修正とその妥当性の確認</a:t>
            </a:r>
          </a:p>
          <a:p>
            <a:pPr marL="285750" indent="-285750">
              <a:buFont typeface="Wingdings" panose="05000000000000000000" pitchFamily="2" charset="2"/>
              <a:buChar char="u"/>
            </a:pPr>
            <a:r>
              <a:rPr lang="en-US" altLang="ja-JP" sz="2400" dirty="0"/>
              <a:t>EDC</a:t>
            </a:r>
            <a:r>
              <a:rPr lang="ja-JP" altLang="en-US" sz="2400" dirty="0"/>
              <a:t>・・・</a:t>
            </a:r>
            <a:r>
              <a:rPr lang="en-US" altLang="ja-JP" sz="2400" dirty="0"/>
              <a:t>EDC</a:t>
            </a:r>
            <a:r>
              <a:rPr lang="ja-JP" altLang="en-US" sz="2400" dirty="0"/>
              <a:t>システムの仕様、アクセス、システム障害についての確認</a:t>
            </a:r>
            <a:endParaRPr lang="en-US" altLang="ja-JP" sz="2400" dirty="0"/>
          </a:p>
          <a:p>
            <a:r>
              <a:rPr lang="ja-JP" altLang="en-US" sz="2400" dirty="0"/>
              <a:t>　</a:t>
            </a:r>
            <a:r>
              <a:rPr lang="en-US" altLang="ja-JP" sz="2400" dirty="0">
                <a:latin typeface="+mn-ea"/>
              </a:rPr>
              <a:t>※EDC</a:t>
            </a:r>
            <a:r>
              <a:rPr lang="ja-JP" altLang="en-US" sz="2400" dirty="0">
                <a:latin typeface="+mn-ea"/>
              </a:rPr>
              <a:t>関連の</a:t>
            </a:r>
            <a:r>
              <a:rPr lang="ja-JP" altLang="en-US" sz="2400" dirty="0">
                <a:effectLst/>
                <a:latin typeface="+mn-ea"/>
              </a:rPr>
              <a:t>照会事項の詳細は次ページ参照</a:t>
            </a:r>
          </a:p>
          <a:p>
            <a:pPr marL="285750" indent="-285750">
              <a:buFont typeface="Wingdings" panose="05000000000000000000" pitchFamily="2" charset="2"/>
              <a:buChar char="u"/>
            </a:pPr>
            <a:endParaRPr lang="en-US" altLang="ja-JP" sz="2400" dirty="0"/>
          </a:p>
          <a:p>
            <a:endParaRPr kumimoji="1" lang="ja-JP" altLang="en-US" dirty="0"/>
          </a:p>
        </p:txBody>
      </p:sp>
    </p:spTree>
    <p:extLst>
      <p:ext uri="{BB962C8B-B14F-4D97-AF65-F5344CB8AC3E}">
        <p14:creationId xmlns:p14="http://schemas.microsoft.com/office/powerpoint/2010/main" val="253177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11</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の重要性</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altLang="ja-JP" sz="2400" dirty="0"/>
          </a:p>
        </p:txBody>
      </p:sp>
      <p:sp>
        <p:nvSpPr>
          <p:cNvPr id="3" name="テキスト ボックス 2">
            <a:extLst>
              <a:ext uri="{FF2B5EF4-FFF2-40B4-BE49-F238E27FC236}">
                <a16:creationId xmlns:a16="http://schemas.microsoft.com/office/drawing/2014/main" id="{1CDA1CB1-C73E-4ADA-A769-E928AF1DC18F}"/>
              </a:ext>
            </a:extLst>
          </p:cNvPr>
          <p:cNvSpPr txBox="1"/>
          <p:nvPr/>
        </p:nvSpPr>
        <p:spPr>
          <a:xfrm>
            <a:off x="575556" y="1204544"/>
            <a:ext cx="8289906" cy="5262979"/>
          </a:xfrm>
          <a:prstGeom prst="rect">
            <a:avLst/>
          </a:prstGeom>
          <a:noFill/>
        </p:spPr>
        <p:txBody>
          <a:bodyPr wrap="square" rtlCol="0">
            <a:spAutoFit/>
          </a:bodyPr>
          <a:lstStyle/>
          <a:p>
            <a:r>
              <a:rPr lang="ja-JP" altLang="en-US" sz="2400" u="sng" dirty="0"/>
              <a:t>適合性調査等で認められた </a:t>
            </a:r>
            <a:r>
              <a:rPr lang="en-US" altLang="ja-JP" sz="2400" u="sng" dirty="0"/>
              <a:t>EDC </a:t>
            </a:r>
            <a:r>
              <a:rPr lang="ja-JP" altLang="en-US" sz="2400" u="sng" dirty="0"/>
              <a:t>に関連する課題</a:t>
            </a:r>
            <a:endParaRPr kumimoji="1" lang="en-US" altLang="ja-JP" sz="2400" u="sng" dirty="0"/>
          </a:p>
          <a:p>
            <a:endParaRPr kumimoji="1" lang="en-US" altLang="ja-JP" u="sng" dirty="0"/>
          </a:p>
          <a:p>
            <a:r>
              <a:rPr lang="ja-JP" altLang="en-US" sz="2000" dirty="0"/>
              <a:t>（１） </a:t>
            </a:r>
            <a:r>
              <a:rPr lang="en-US" altLang="ja-JP" sz="2000" dirty="0"/>
              <a:t>EDC</a:t>
            </a:r>
            <a:r>
              <a:rPr lang="ja-JP" altLang="en-US" sz="2000" dirty="0"/>
              <a:t>システムの仕様に関する問題</a:t>
            </a:r>
          </a:p>
          <a:p>
            <a:pPr marL="180975"/>
            <a:r>
              <a:rPr lang="ja-JP" altLang="en-US" dirty="0"/>
              <a:t>①監査証跡が記録されない仕様であった </a:t>
            </a:r>
          </a:p>
          <a:p>
            <a:pPr marL="180975"/>
            <a:r>
              <a:rPr lang="ja-JP" altLang="en-US" dirty="0"/>
              <a:t>②</a:t>
            </a:r>
            <a:r>
              <a:rPr lang="en-US" altLang="ja-JP" dirty="0" err="1"/>
              <a:t>eCRF</a:t>
            </a:r>
            <a:r>
              <a:rPr lang="en-US" altLang="ja-JP" dirty="0"/>
              <a:t> </a:t>
            </a:r>
            <a:r>
              <a:rPr lang="ja-JP" altLang="en-US" dirty="0"/>
              <a:t>に監査証跡が含まれていなかった</a:t>
            </a:r>
          </a:p>
          <a:p>
            <a:pPr marL="450850" indent="-269875"/>
            <a:r>
              <a:rPr lang="ja-JP" altLang="en-US" dirty="0"/>
              <a:t>③治験依頼者側担当がデータを無効化し、その内容を医療機関側担当者から確認できないようになっていた</a:t>
            </a:r>
          </a:p>
          <a:p>
            <a:pPr marL="180975"/>
            <a:r>
              <a:rPr lang="ja-JP" altLang="en-US" dirty="0"/>
              <a:t>④治験依頼者側担当者がデータを入力／修正／変更できるようになっていた</a:t>
            </a:r>
          </a:p>
          <a:p>
            <a:pPr marL="450850" indent="-269875"/>
            <a:r>
              <a:rPr lang="ja-JP" altLang="en-US" dirty="0"/>
              <a:t>⑤医療機関側担当者が別施設のデータを のデータを入力／修正／変更できるようになっていた</a:t>
            </a:r>
          </a:p>
          <a:p>
            <a:r>
              <a:rPr lang="ja-JP" altLang="en-US" sz="2000" dirty="0"/>
              <a:t>（２） </a:t>
            </a:r>
            <a:r>
              <a:rPr lang="en-US" altLang="ja-JP" sz="2000" dirty="0"/>
              <a:t>EDC</a:t>
            </a:r>
            <a:r>
              <a:rPr lang="ja-JP" altLang="en-US" sz="2000" dirty="0"/>
              <a:t>システムへのアクセスに関する問題</a:t>
            </a:r>
          </a:p>
          <a:p>
            <a:pPr marL="450850" indent="-269875"/>
            <a:r>
              <a:rPr lang="ja-JP" altLang="en-US" dirty="0"/>
              <a:t>①治験責任医師／治験分担医師／分担協力者以外の医療機関側担当者にアカウントが交付され、実際に、データを入力、修正又は変更していた</a:t>
            </a:r>
          </a:p>
          <a:p>
            <a:pPr marL="450850" indent="-269875"/>
            <a:r>
              <a:rPr lang="ja-JP" altLang="en-US" dirty="0"/>
              <a:t>②治験依頼者等の担当者が医療機関側担当者のアカウントを利用し、データを入力／修正／変更していた</a:t>
            </a:r>
          </a:p>
          <a:p>
            <a:pPr marL="180975"/>
            <a:r>
              <a:rPr lang="ja-JP" altLang="en-US" dirty="0"/>
              <a:t>③盲検性を維持するために閲覧を制限すべき担当者が閲覧権限を保有していた</a:t>
            </a:r>
          </a:p>
          <a:p>
            <a:r>
              <a:rPr lang="ja-JP" altLang="en-US" sz="2000" dirty="0"/>
              <a:t>（３） システム障害等に関する問題</a:t>
            </a:r>
          </a:p>
          <a:p>
            <a:pPr marL="180975"/>
            <a:r>
              <a:rPr lang="ja-JP" altLang="en-US" dirty="0"/>
              <a:t>①データ欠落や送信エラー 等のインシデントが発生していた</a:t>
            </a:r>
          </a:p>
        </p:txBody>
      </p:sp>
      <p:sp>
        <p:nvSpPr>
          <p:cNvPr id="7" name="テキスト ボックス 6"/>
          <p:cNvSpPr txBox="1"/>
          <p:nvPr/>
        </p:nvSpPr>
        <p:spPr>
          <a:xfrm>
            <a:off x="381794" y="6520260"/>
            <a:ext cx="8105895" cy="276999"/>
          </a:xfrm>
          <a:prstGeom prst="rect">
            <a:avLst/>
          </a:prstGeom>
          <a:noFill/>
        </p:spPr>
        <p:txBody>
          <a:bodyPr wrap="square" rtlCol="0">
            <a:spAutoFit/>
          </a:bodyPr>
          <a:lstStyle/>
          <a:p>
            <a:r>
              <a:rPr lang="en-US" altLang="ja-JP" sz="1200" dirty="0"/>
              <a:t>PMDA </a:t>
            </a:r>
            <a:r>
              <a:rPr lang="ja-JP" altLang="en-US" sz="1200" dirty="0"/>
              <a:t>「医薬品及び再生医療等製品の適合性調査におけるＥＤＣ管理状況の確認方法ついて」第４項に規定する資料より</a:t>
            </a:r>
            <a:endParaRPr kumimoji="1" lang="ja-JP" altLang="en-US" sz="1200" dirty="0"/>
          </a:p>
        </p:txBody>
      </p:sp>
    </p:spTree>
    <p:extLst>
      <p:ext uri="{BB962C8B-B14F-4D97-AF65-F5344CB8AC3E}">
        <p14:creationId xmlns:p14="http://schemas.microsoft.com/office/powerpoint/2010/main" val="45014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の重要性</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タイトル 1"/>
          <p:cNvSpPr txBox="1">
            <a:spLocks/>
          </p:cNvSpPr>
          <p:nvPr/>
        </p:nvSpPr>
        <p:spPr>
          <a:xfrm>
            <a:off x="547936" y="1340768"/>
            <a:ext cx="7694240" cy="547511"/>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800" u="sng" dirty="0" err="1">
                <a:solidFill>
                  <a:prstClr val="black"/>
                </a:solidFill>
              </a:rPr>
              <a:t>ePRO</a:t>
            </a:r>
            <a:r>
              <a:rPr lang="ja-JP" altLang="en-US" sz="2800" u="sng" dirty="0">
                <a:solidFill>
                  <a:prstClr val="black"/>
                </a:solidFill>
              </a:rPr>
              <a:t>に関連する課題</a:t>
            </a:r>
            <a:endParaRPr lang="ja-JP" altLang="en-US" sz="2400" dirty="0"/>
          </a:p>
          <a:p>
            <a:pPr marL="790575" indent="-342900" algn="l">
              <a:buFont typeface="Wingdings" panose="05000000000000000000" pitchFamily="2" charset="2"/>
              <a:buChar char="u"/>
              <a:defRPr/>
            </a:pPr>
            <a:endParaRPr lang="en-US" altLang="ja-JP" sz="2400" dirty="0">
              <a:solidFill>
                <a:prstClr val="black"/>
              </a:solidFill>
            </a:endParaRPr>
          </a:p>
          <a:p>
            <a:pPr marL="447675" marR="0" lvl="0" algn="l" defTabSz="914400" rtl="0" eaLnBrk="1" fontAlgn="auto" latinLnBrk="0" hangingPunct="1">
              <a:lnSpc>
                <a:spcPct val="100000"/>
              </a:lnSpc>
              <a:spcBef>
                <a:spcPct val="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7" name="角丸四角形 1">
            <a:extLst>
              <a:ext uri="{FF2B5EF4-FFF2-40B4-BE49-F238E27FC236}">
                <a16:creationId xmlns:a16="http://schemas.microsoft.com/office/drawing/2014/main" id="{0EC1A71F-6885-456D-A650-147DD92FA1AB}"/>
              </a:ext>
            </a:extLst>
          </p:cNvPr>
          <p:cNvSpPr/>
          <p:nvPr/>
        </p:nvSpPr>
        <p:spPr>
          <a:xfrm>
            <a:off x="479736" y="5168811"/>
            <a:ext cx="8184528" cy="149546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リスクに対して、対応方法を手順化し、</a:t>
            </a:r>
            <a:r>
              <a:rPr lang="ja-JP" altLang="en-US" sz="2800" b="1" dirty="0">
                <a:solidFill>
                  <a:srgbClr val="FF0000"/>
                </a:solidFill>
              </a:rPr>
              <a:t>社外ステークホルダーと認識を共有して対策を取らないと、データが不採用になってしまう可能性</a:t>
            </a:r>
            <a:r>
              <a:rPr lang="ja-JP" altLang="en-US" sz="2800" dirty="0">
                <a:solidFill>
                  <a:schemeClr val="tx1"/>
                </a:solidFill>
              </a:rPr>
              <a:t>がある。</a:t>
            </a:r>
            <a:endParaRPr kumimoji="1" lang="ja-JP" altLang="en-US" sz="2800" dirty="0">
              <a:solidFill>
                <a:schemeClr val="tx1"/>
              </a:solidFill>
            </a:endParaRPr>
          </a:p>
        </p:txBody>
      </p:sp>
      <p:graphicFrame>
        <p:nvGraphicFramePr>
          <p:cNvPr id="9" name="表 8">
            <a:extLst>
              <a:ext uri="{FF2B5EF4-FFF2-40B4-BE49-F238E27FC236}">
                <a16:creationId xmlns:a16="http://schemas.microsoft.com/office/drawing/2014/main" id="{6FF53591-6548-4FFF-8D65-D2055F3603B1}"/>
              </a:ext>
            </a:extLst>
          </p:cNvPr>
          <p:cNvGraphicFramePr>
            <a:graphicFrameLocks noGrp="1"/>
          </p:cNvGraphicFramePr>
          <p:nvPr>
            <p:extLst>
              <p:ext uri="{D42A27DB-BD31-4B8C-83A1-F6EECF244321}">
                <p14:modId xmlns:p14="http://schemas.microsoft.com/office/powerpoint/2010/main" val="1951696790"/>
              </p:ext>
            </p:extLst>
          </p:nvPr>
        </p:nvGraphicFramePr>
        <p:xfrm>
          <a:off x="479736" y="2097102"/>
          <a:ext cx="8385726" cy="2499360"/>
        </p:xfrm>
        <a:graphic>
          <a:graphicData uri="http://schemas.openxmlformats.org/drawingml/2006/table">
            <a:tbl>
              <a:tblPr firstRow="1" bandRow="1">
                <a:tableStyleId>{5C22544A-7EE6-4342-B048-85BDC9FD1C3A}</a:tableStyleId>
              </a:tblPr>
              <a:tblGrid>
                <a:gridCol w="4164272">
                  <a:extLst>
                    <a:ext uri="{9D8B030D-6E8A-4147-A177-3AD203B41FA5}">
                      <a16:colId xmlns:a16="http://schemas.microsoft.com/office/drawing/2014/main" val="1336926753"/>
                    </a:ext>
                  </a:extLst>
                </a:gridCol>
                <a:gridCol w="4221454">
                  <a:extLst>
                    <a:ext uri="{9D8B030D-6E8A-4147-A177-3AD203B41FA5}">
                      <a16:colId xmlns:a16="http://schemas.microsoft.com/office/drawing/2014/main" val="2815931884"/>
                    </a:ext>
                  </a:extLst>
                </a:gridCol>
              </a:tblGrid>
              <a:tr h="370840">
                <a:tc>
                  <a:txBody>
                    <a:bodyPr/>
                    <a:lstStyle/>
                    <a:p>
                      <a:r>
                        <a:rPr kumimoji="1" lang="ja-JP" altLang="en-US" sz="2000" dirty="0"/>
                        <a:t>リスク</a:t>
                      </a:r>
                    </a:p>
                  </a:txBody>
                  <a:tcPr/>
                </a:tc>
                <a:tc>
                  <a:txBody>
                    <a:bodyPr/>
                    <a:lstStyle/>
                    <a:p>
                      <a:r>
                        <a:rPr kumimoji="1" lang="ja-JP" altLang="en-US" sz="2000" dirty="0"/>
                        <a:t>対応</a:t>
                      </a:r>
                    </a:p>
                  </a:txBody>
                  <a:tcPr/>
                </a:tc>
                <a:extLst>
                  <a:ext uri="{0D108BD9-81ED-4DB2-BD59-A6C34878D82A}">
                    <a16:rowId xmlns:a16="http://schemas.microsoft.com/office/drawing/2014/main" val="1235779564"/>
                  </a:ext>
                </a:extLst>
              </a:tr>
              <a:tr h="526249">
                <a:tc>
                  <a:txBody>
                    <a:bodyPr/>
                    <a:lstStyle/>
                    <a:p>
                      <a:r>
                        <a:rPr lang="ja-JP" altLang="en-US" sz="2000" dirty="0"/>
                        <a:t>デバイス上のすべての電子記録およびメタデータがサーバに伝送されない</a:t>
                      </a: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dirty="0"/>
                        <a:t>システム導入時に</a:t>
                      </a:r>
                      <a:r>
                        <a:rPr kumimoji="1" lang="en-US" altLang="ja-JP" sz="2000" dirty="0"/>
                        <a:t>CSV</a:t>
                      </a:r>
                      <a:r>
                        <a:rPr kumimoji="1" lang="ja-JP" altLang="en-US" sz="2000" dirty="0"/>
                        <a:t>を実施</a:t>
                      </a:r>
                    </a:p>
                  </a:txBody>
                  <a:tcPr/>
                </a:tc>
                <a:extLst>
                  <a:ext uri="{0D108BD9-81ED-4DB2-BD59-A6C34878D82A}">
                    <a16:rowId xmlns:a16="http://schemas.microsoft.com/office/drawing/2014/main" val="4057998981"/>
                  </a:ext>
                </a:extLst>
              </a:tr>
              <a:tr h="377656">
                <a:tc>
                  <a:txBody>
                    <a:bodyPr/>
                    <a:lstStyle/>
                    <a:p>
                      <a:r>
                        <a:rPr kumimoji="1" lang="ja-JP" altLang="en-US" sz="2000" dirty="0"/>
                        <a:t>個人情報漏洩</a:t>
                      </a:r>
                    </a:p>
                  </a:txBody>
                  <a:tcPr/>
                </a:tc>
                <a:tc>
                  <a:txBody>
                    <a:bodyPr/>
                    <a:lstStyle/>
                    <a:p>
                      <a:pPr marL="0" indent="0">
                        <a:buFont typeface="Wingdings" panose="05000000000000000000" pitchFamily="2" charset="2"/>
                        <a:buNone/>
                      </a:pPr>
                      <a:r>
                        <a:rPr lang="ja-JP" altLang="en-US" sz="2000" dirty="0"/>
                        <a:t>セキュリティ対策（アクセス権限設定、データや通信の暗号化など）の実施</a:t>
                      </a:r>
                      <a:endParaRPr kumimoji="1" lang="ja-JP" altLang="en-US" sz="2000" dirty="0"/>
                    </a:p>
                  </a:txBody>
                  <a:tcPr/>
                </a:tc>
                <a:extLst>
                  <a:ext uri="{0D108BD9-81ED-4DB2-BD59-A6C34878D82A}">
                    <a16:rowId xmlns:a16="http://schemas.microsoft.com/office/drawing/2014/main" val="3991257034"/>
                  </a:ext>
                </a:extLst>
              </a:tr>
              <a:tr h="377656">
                <a:tc>
                  <a:txBody>
                    <a:bodyPr/>
                    <a:lstStyle/>
                    <a:p>
                      <a:r>
                        <a:rPr lang="ja-JP" altLang="en-US" sz="2000" dirty="0">
                          <a:solidFill>
                            <a:prstClr val="black"/>
                          </a:solidFill>
                        </a:rPr>
                        <a:t>デバイスやネットワークの不具合</a:t>
                      </a:r>
                      <a:endParaRPr kumimoji="1" lang="ja-JP" altLang="en-US" sz="2000" dirty="0"/>
                    </a:p>
                  </a:txBody>
                  <a:tcPr/>
                </a:tc>
                <a:tc>
                  <a:txBody>
                    <a:bodyPr/>
                    <a:lstStyle/>
                    <a:p>
                      <a:pPr marL="0" indent="0">
                        <a:buFont typeface="Wingdings" panose="05000000000000000000" pitchFamily="2" charset="2"/>
                        <a:buNone/>
                      </a:pPr>
                      <a:r>
                        <a:rPr kumimoji="1" lang="ja-JP" altLang="en-US" sz="2000" dirty="0"/>
                        <a:t>代替デバイスやネットワークの準備など対応手順の確立</a:t>
                      </a:r>
                    </a:p>
                  </a:txBody>
                  <a:tcPr/>
                </a:tc>
                <a:extLst>
                  <a:ext uri="{0D108BD9-81ED-4DB2-BD59-A6C34878D82A}">
                    <a16:rowId xmlns:a16="http://schemas.microsoft.com/office/drawing/2014/main" val="532112599"/>
                  </a:ext>
                </a:extLst>
              </a:tr>
            </a:tbl>
          </a:graphicData>
        </a:graphic>
      </p:graphicFrame>
    </p:spTree>
    <p:extLst>
      <p:ext uri="{BB962C8B-B14F-4D97-AF65-F5344CB8AC3E}">
        <p14:creationId xmlns:p14="http://schemas.microsoft.com/office/powerpoint/2010/main" val="249791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の重要性</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タイトル 1"/>
          <p:cNvSpPr txBox="1">
            <a:spLocks/>
          </p:cNvSpPr>
          <p:nvPr/>
        </p:nvSpPr>
        <p:spPr>
          <a:xfrm>
            <a:off x="496135" y="1168199"/>
            <a:ext cx="7694240" cy="482453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1" lang="ja-JP" altLang="en-US" sz="2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不具合が発生するリスク（システム全般）</a:t>
            </a:r>
            <a:endParaRPr kumimoji="1" lang="en-US" altLang="ja-JP" sz="2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R="0" lvl="0" algn="l" defTabSz="914400" rtl="0" eaLnBrk="1" fontAlgn="auto" latinLnBrk="0" hangingPunct="1">
              <a:lnSpc>
                <a:spcPct val="100000"/>
              </a:lnSpc>
              <a:spcBef>
                <a:spcPct val="0"/>
              </a:spcBef>
              <a:spcAft>
                <a:spcPts val="0"/>
              </a:spcAft>
              <a:buClrTx/>
              <a:buSzTx/>
              <a:tabLst/>
              <a:defRPr/>
            </a:pPr>
            <a:endParaRPr kumimoji="1" lang="en-US" altLang="ja-JP" sz="2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L="358775" marR="0" lvl="0" indent="-358775" algn="l" defTabSz="914400" rtl="0" eaLnBrk="1" fontAlgn="auto" latinLnBrk="0" hangingPunct="1">
              <a:lnSpc>
                <a:spcPct val="100000"/>
              </a:lnSpc>
              <a:spcBef>
                <a:spcPct val="0"/>
              </a:spcBef>
              <a:spcAft>
                <a:spcPts val="0"/>
              </a:spcAft>
              <a:buClrTx/>
              <a:buSzTx/>
              <a:buFont typeface="Wingdings" panose="05000000000000000000" pitchFamily="2" charset="2"/>
              <a:buChar char="u"/>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古いシステムから新しいシステムへの移行</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L="358775" marR="0" lvl="0" indent="-358775" algn="l" defTabSz="914400" rtl="0" eaLnBrk="1" fontAlgn="auto" latinLnBrk="0" hangingPunct="1">
              <a:lnSpc>
                <a:spcPct val="100000"/>
              </a:lnSpc>
              <a:spcBef>
                <a:spcPct val="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⇒システム変更の際に、システム上データを移行できないデータが発生する可能性があり、</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DI</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上重要であるデータは対策が必要である。</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L="358775" marR="0" lvl="0" indent="-358775" algn="l" defTabSz="914400" rtl="0" eaLnBrk="1" fontAlgn="auto" latinLnBrk="0" hangingPunct="1">
              <a:lnSpc>
                <a:spcPct val="100000"/>
              </a:lnSpc>
              <a:spcBef>
                <a:spcPct val="0"/>
              </a:spcBef>
              <a:spcAft>
                <a:spcPts val="0"/>
              </a:spcAft>
              <a:buClrTx/>
              <a:buSzTx/>
              <a:buFont typeface="Wingdings" panose="05000000000000000000" pitchFamily="2" charset="2"/>
              <a:buChar char="u"/>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データ形式の変更</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a:p>
            <a:pPr marL="358775" marR="0" lvl="0" indent="-358775" algn="l" defTabSz="914400" rtl="0" eaLnBrk="1" fontAlgn="auto" latinLnBrk="0" hangingPunct="1">
              <a:lnSpc>
                <a:spcPct val="100000"/>
              </a:lnSpc>
              <a:spcBef>
                <a:spcPct val="0"/>
              </a:spcBef>
              <a:spcAft>
                <a:spcPts val="0"/>
              </a:spcAft>
              <a:buClrTx/>
              <a:buSzTx/>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EDC</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データから</a:t>
            </a: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CDISC</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データに変換するときに適切に対応できているか、また、導出データが適切に算出されているか等確認する必要がある。</a:t>
            </a:r>
            <a:endParaRPr lang="en-US" altLang="ja-JP" sz="2400" dirty="0">
              <a:solidFill>
                <a:prstClr val="black"/>
              </a:solidFill>
              <a:latin typeface="Calibri"/>
              <a:ea typeface="ＭＳ Ｐゴシック" panose="020B0600070205080204" pitchFamily="50" charset="-128"/>
            </a:endParaRPr>
          </a:p>
          <a:p>
            <a:pPr marL="358775" indent="-358775" algn="l">
              <a:buFont typeface="Wingdings" panose="05000000000000000000" pitchFamily="2" charset="2"/>
              <a:buChar char="u"/>
              <a:defRPr/>
            </a:pPr>
            <a:r>
              <a:rPr lang="ja-JP" altLang="en-US" sz="2400" dirty="0"/>
              <a:t>アーカイブもしくはバックアップデータの保管</a:t>
            </a:r>
            <a:endParaRPr lang="en-US" altLang="ja-JP" sz="2400" dirty="0">
              <a:solidFill>
                <a:prstClr val="black"/>
              </a:solidFill>
            </a:endParaRPr>
          </a:p>
          <a:p>
            <a:pPr marL="358775" indent="-358775" algn="l">
              <a:buFont typeface="Wingdings" panose="05000000000000000000" pitchFamily="2" charset="2"/>
              <a:buChar char="u"/>
              <a:defRPr/>
            </a:pPr>
            <a:r>
              <a:rPr lang="ja-JP" altLang="en-US" sz="2400" dirty="0"/>
              <a:t>ユーザの異動、退職等に伴うアクセス権</a:t>
            </a:r>
            <a:endParaRPr lang="en-US" altLang="ja-JP" sz="2400" dirty="0">
              <a:solidFill>
                <a:prstClr val="black"/>
              </a:solidFill>
            </a:endParaRPr>
          </a:p>
          <a:p>
            <a:pPr marL="447675" marR="0" lvl="0" algn="l" defTabSz="914400" rtl="0" eaLnBrk="1" fontAlgn="auto" latinLnBrk="0" hangingPunct="1">
              <a:lnSpc>
                <a:spcPct val="100000"/>
              </a:lnSpc>
              <a:spcBef>
                <a:spcPct val="0"/>
              </a:spcBef>
              <a:spcAft>
                <a:spcPts val="0"/>
              </a:spcAft>
              <a:buClrTx/>
              <a:buSzTx/>
              <a:tabLst/>
              <a:defRPr/>
            </a:pP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6" name="角丸四角形 1">
            <a:extLst>
              <a:ext uri="{FF2B5EF4-FFF2-40B4-BE49-F238E27FC236}">
                <a16:creationId xmlns:a16="http://schemas.microsoft.com/office/drawing/2014/main" id="{3EDC7A3F-DFC1-4C09-92DC-F047820D88D9}"/>
              </a:ext>
            </a:extLst>
          </p:cNvPr>
          <p:cNvSpPr/>
          <p:nvPr/>
        </p:nvSpPr>
        <p:spPr>
          <a:xfrm>
            <a:off x="479736" y="5800180"/>
            <a:ext cx="8184528" cy="8640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0000"/>
                </a:solidFill>
              </a:rPr>
              <a:t>不具合に対して適切な対処をしないと、データが不採用になってしまう可能性</a:t>
            </a:r>
            <a:r>
              <a:rPr lang="ja-JP" altLang="en-US" sz="2800" dirty="0">
                <a:solidFill>
                  <a:schemeClr val="tx1"/>
                </a:solidFill>
              </a:rPr>
              <a:t>がある。</a:t>
            </a:r>
            <a:endParaRPr kumimoji="1" lang="ja-JP" altLang="en-US" sz="2800" dirty="0">
              <a:solidFill>
                <a:schemeClr val="tx1"/>
              </a:solidFill>
            </a:endParaRPr>
          </a:p>
        </p:txBody>
      </p:sp>
    </p:spTree>
    <p:extLst>
      <p:ext uri="{BB962C8B-B14F-4D97-AF65-F5344CB8AC3E}">
        <p14:creationId xmlns:p14="http://schemas.microsoft.com/office/powerpoint/2010/main" val="173011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14</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のガバナンス</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378096" y="1340768"/>
            <a:ext cx="7694240" cy="396044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Wingdings" panose="05000000000000000000" pitchFamily="2" charset="2"/>
              <a:buChar char="n"/>
            </a:pPr>
            <a:r>
              <a:rPr lang="en-US" altLang="ja-JP" sz="2600" dirty="0"/>
              <a:t>GCP</a:t>
            </a:r>
            <a:r>
              <a:rPr lang="ja-JP" altLang="en-US" sz="2600" dirty="0"/>
              <a:t>領域では、医療機関でデータが生成され、臨床担当者（モニター他）、統計解析担当者、安全性担当者、薬事担当者と部門横断的な</a:t>
            </a:r>
            <a:r>
              <a:rPr lang="en-US" altLang="ja-JP" sz="2600" dirty="0"/>
              <a:t>DI</a:t>
            </a:r>
            <a:r>
              <a:rPr lang="ja-JP" altLang="en-US" sz="2600" dirty="0"/>
              <a:t>を念頭においた体制、いわゆる</a:t>
            </a:r>
            <a:r>
              <a:rPr lang="en-US" altLang="ja-JP" sz="2600" dirty="0"/>
              <a:t>DI</a:t>
            </a:r>
            <a:r>
              <a:rPr lang="ja-JP" altLang="en-US" sz="2600" dirty="0"/>
              <a:t>のガバナンスをどう利かせるかが重要である。</a:t>
            </a:r>
            <a:endParaRPr lang="en-US" altLang="ja-JP" sz="2600" dirty="0"/>
          </a:p>
          <a:p>
            <a:pPr marL="457200" indent="-457200" algn="l">
              <a:buFont typeface="Wingdings" panose="05000000000000000000" pitchFamily="2" charset="2"/>
              <a:buChar char="n"/>
            </a:pPr>
            <a:r>
              <a:rPr lang="ja-JP" altLang="en-US" sz="2600" dirty="0"/>
              <a:t>特に医療機関でデータが生成されるため社外の</a:t>
            </a:r>
            <a:r>
              <a:rPr lang="en-US" altLang="ja-JP" sz="2600" dirty="0"/>
              <a:t>CRA</a:t>
            </a:r>
            <a:r>
              <a:rPr lang="ja-JP" altLang="en-US" sz="2600" dirty="0"/>
              <a:t>に対しても</a:t>
            </a:r>
            <a:r>
              <a:rPr lang="en-US" altLang="ja-JP" sz="2600" dirty="0"/>
              <a:t>DI</a:t>
            </a:r>
            <a:r>
              <a:rPr lang="ja-JP" altLang="en-US" sz="2600" dirty="0"/>
              <a:t>のガバナンスをどう利かせるかが重要である。</a:t>
            </a:r>
            <a:endParaRPr lang="en-US" altLang="ja-JP" sz="2600" dirty="0"/>
          </a:p>
          <a:p>
            <a:pPr marL="457200" indent="-457200" algn="l">
              <a:buFont typeface="Wingdings" panose="05000000000000000000" pitchFamily="2" charset="2"/>
              <a:buChar char="n"/>
            </a:pPr>
            <a:r>
              <a:rPr lang="ja-JP" altLang="en-US" sz="2600" dirty="0"/>
              <a:t>昨今では、クラウドサービスを利用するケースも増えてきており、その対応を考慮する必要がある。</a:t>
            </a:r>
            <a:endParaRPr lang="en-US" altLang="ja-JP" sz="2600" dirty="0"/>
          </a:p>
          <a:p>
            <a:pPr marL="457200" indent="-457200" algn="l">
              <a:buFont typeface="Wingdings" panose="05000000000000000000" pitchFamily="2" charset="2"/>
              <a:buChar char="n"/>
            </a:pPr>
            <a:endParaRPr lang="en-US" altLang="ja-JP" sz="2600" dirty="0"/>
          </a:p>
          <a:p>
            <a:pPr algn="l"/>
            <a:r>
              <a:rPr lang="en-US" altLang="ja-JP" sz="2800" dirty="0">
                <a:latin typeface="+mn-ea"/>
              </a:rPr>
              <a:t>※</a:t>
            </a:r>
            <a:r>
              <a:rPr lang="en-US" altLang="ja-JP" sz="2800" dirty="0"/>
              <a:t> DI</a:t>
            </a:r>
            <a:r>
              <a:rPr lang="ja-JP" altLang="en-US" sz="2800" dirty="0"/>
              <a:t>のガバナンス</a:t>
            </a:r>
            <a:r>
              <a:rPr lang="ja-JP" altLang="en-US" sz="2800" dirty="0">
                <a:effectLst/>
                <a:latin typeface="+mn-ea"/>
              </a:rPr>
              <a:t>の詳細は次ページ以降参照</a:t>
            </a:r>
            <a:endParaRPr lang="ja-JP" altLang="en-US" sz="2600" dirty="0"/>
          </a:p>
        </p:txBody>
      </p:sp>
    </p:spTree>
    <p:extLst>
      <p:ext uri="{BB962C8B-B14F-4D97-AF65-F5344CB8AC3E}">
        <p14:creationId xmlns:p14="http://schemas.microsoft.com/office/powerpoint/2010/main" val="388832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15</a:t>
            </a:fld>
            <a:endParaRPr lang="ja-JP" altLang="en-US" dirty="0"/>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378096" y="1340768"/>
            <a:ext cx="7866312" cy="517949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Wingdings" panose="05000000000000000000" pitchFamily="2" charset="2"/>
              <a:buChar char="n"/>
            </a:pPr>
            <a:r>
              <a:rPr lang="ja-JP" altLang="en-US" sz="2800" dirty="0"/>
              <a:t>クラウドサービスを利用する場合の留意点</a:t>
            </a:r>
            <a:endParaRPr lang="en-US" altLang="ja-JP" sz="2800" dirty="0"/>
          </a:p>
          <a:p>
            <a:pPr marL="523875" indent="-342900" algn="l">
              <a:buFont typeface="Wingdings" panose="05000000000000000000" pitchFamily="2" charset="2"/>
              <a:buChar char="Ø"/>
            </a:pPr>
            <a:r>
              <a:rPr lang="ja-JP" altLang="en-US" sz="2400" dirty="0"/>
              <a:t>提供されるサービス、所有権、データの取り出し、保管、セキュリティの理解</a:t>
            </a:r>
            <a:endParaRPr lang="en-US" altLang="ja-JP" sz="2400" dirty="0"/>
          </a:p>
          <a:p>
            <a:pPr marL="523875" indent="-342900" algn="l">
              <a:buFont typeface="Wingdings" panose="05000000000000000000" pitchFamily="2" charset="2"/>
              <a:buChar char="Ø"/>
            </a:pPr>
            <a:r>
              <a:rPr lang="ja-JP" altLang="en-US" sz="2400" dirty="0"/>
              <a:t>データが保管されている場所で適用されうる法律の影響</a:t>
            </a:r>
            <a:endParaRPr lang="en-US" altLang="ja-JP" sz="2400" dirty="0">
              <a:solidFill>
                <a:srgbClr val="FF0000"/>
              </a:solidFill>
            </a:endParaRPr>
          </a:p>
          <a:p>
            <a:pPr marL="523875" indent="-342900" algn="l">
              <a:buFont typeface="Wingdings" panose="05000000000000000000" pitchFamily="2" charset="2"/>
              <a:buChar char="Ø"/>
            </a:pPr>
            <a:r>
              <a:rPr lang="ja-JP" altLang="en-US" sz="2400" dirty="0"/>
              <a:t>契約</a:t>
            </a:r>
            <a:endParaRPr lang="en-US" altLang="ja-JP" sz="2400" dirty="0"/>
          </a:p>
          <a:p>
            <a:pPr marL="523875" indent="-73025" algn="l">
              <a:buFont typeface="Wingdings" panose="05000000000000000000" pitchFamily="2" charset="2"/>
              <a:buChar char="u"/>
            </a:pPr>
            <a:r>
              <a:rPr lang="ja-JP" altLang="en-US" sz="2400" dirty="0"/>
              <a:t>委託者及び受託者の責任</a:t>
            </a:r>
            <a:endParaRPr lang="en-US" altLang="ja-JP" sz="2400" dirty="0"/>
          </a:p>
          <a:p>
            <a:pPr marL="717550" indent="-266700" algn="l">
              <a:buFont typeface="Wingdings" panose="05000000000000000000" pitchFamily="2" charset="2"/>
              <a:buChar char="u"/>
            </a:pPr>
            <a:r>
              <a:rPr lang="ja-JP" altLang="en-US" sz="2400" dirty="0"/>
              <a:t>アーカイブおよび保管期間を通じたデータの見読性の維持についての責任</a:t>
            </a:r>
            <a:endParaRPr lang="en-US" altLang="ja-JP" sz="2400" dirty="0"/>
          </a:p>
          <a:p>
            <a:pPr marL="717550" indent="-266700" algn="l">
              <a:buFont typeface="Wingdings" panose="05000000000000000000" pitchFamily="2" charset="2"/>
              <a:buChar char="u"/>
            </a:pPr>
            <a:r>
              <a:rPr lang="ja-JP" altLang="en-US" sz="2400" dirty="0"/>
              <a:t>ビジネス継続のための取り決めとテスト</a:t>
            </a:r>
            <a:endParaRPr lang="en-US" altLang="ja-JP" sz="2400" dirty="0"/>
          </a:p>
        </p:txBody>
      </p:sp>
      <p:sp>
        <p:nvSpPr>
          <p:cNvPr id="7"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のガバナンス</a:t>
            </a:r>
          </a:p>
        </p:txBody>
      </p:sp>
    </p:spTree>
    <p:extLst>
      <p:ext uri="{BB962C8B-B14F-4D97-AF65-F5344CB8AC3E}">
        <p14:creationId xmlns:p14="http://schemas.microsoft.com/office/powerpoint/2010/main" val="305091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16</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のガバナンス</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39552" y="1314705"/>
            <a:ext cx="7885417" cy="5205555"/>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Wingdings" panose="05000000000000000000" pitchFamily="2" charset="2"/>
              <a:buChar char="n"/>
            </a:pPr>
            <a:r>
              <a:rPr lang="en-US" altLang="ja-JP" sz="2800" dirty="0">
                <a:latin typeface="+mj-ea"/>
              </a:rPr>
              <a:t>DI </a:t>
            </a:r>
            <a:r>
              <a:rPr lang="ja-JP" altLang="en-US" sz="2800" dirty="0">
                <a:latin typeface="+mj-ea"/>
              </a:rPr>
              <a:t>リスクアセスメントの実施</a:t>
            </a:r>
            <a:endParaRPr lang="en-US" altLang="ja-JP" sz="2800" dirty="0">
              <a:latin typeface="+mj-ea"/>
            </a:endParaRPr>
          </a:p>
          <a:p>
            <a:pPr marL="457200" lvl="0" indent="-4572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多様な環境やユーザーを考慮に入れる必要性</a:t>
            </a:r>
            <a:endParaRPr lang="en-US" altLang="ja-JP" sz="24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en-US" altLang="ja-JP" sz="2400" dirty="0">
                <a:solidFill>
                  <a:prstClr val="black"/>
                </a:solidFill>
                <a:latin typeface="ＭＳ Ｐゴシック" panose="020B0600070205080204" pitchFamily="50" charset="-128"/>
              </a:rPr>
              <a:t>EDC</a:t>
            </a:r>
            <a:r>
              <a:rPr lang="ja-JP" altLang="en-US" sz="2400" dirty="0">
                <a:solidFill>
                  <a:prstClr val="black"/>
                </a:solidFill>
                <a:latin typeface="ＭＳ Ｐゴシック" panose="020B0600070205080204" pitchFamily="50" charset="-128"/>
              </a:rPr>
              <a:t>、</a:t>
            </a:r>
            <a:r>
              <a:rPr lang="en-US" altLang="ja-JP" sz="2400" dirty="0">
                <a:solidFill>
                  <a:prstClr val="black"/>
                </a:solidFill>
                <a:latin typeface="ＭＳ Ｐゴシック" panose="020B0600070205080204" pitchFamily="50" charset="-128"/>
              </a:rPr>
              <a:t>ePRO</a:t>
            </a:r>
            <a:r>
              <a:rPr lang="ja-JP" altLang="en-US" sz="2400" dirty="0">
                <a:solidFill>
                  <a:prstClr val="black"/>
                </a:solidFill>
                <a:latin typeface="ＭＳ Ｐゴシック" panose="020B0600070205080204" pitchFamily="50" charset="-128"/>
              </a:rPr>
              <a:t>、</a:t>
            </a:r>
            <a:r>
              <a:rPr lang="en-US" altLang="ja-JP" sz="2400" dirty="0">
                <a:solidFill>
                  <a:prstClr val="black"/>
                </a:solidFill>
                <a:latin typeface="ＭＳ Ｐゴシック" panose="020B0600070205080204" pitchFamily="50" charset="-128"/>
              </a:rPr>
              <a:t>etc.</a:t>
            </a:r>
          </a:p>
          <a:p>
            <a:pPr marL="908050" lvl="0" indent="-457200" algn="l">
              <a:buFont typeface="Wingdings" panose="05000000000000000000" pitchFamily="2" charset="2"/>
              <a:buChar char="u"/>
              <a:defRPr/>
            </a:pPr>
            <a:r>
              <a:rPr lang="ja-JP" altLang="en-US" sz="2400" dirty="0">
                <a:solidFill>
                  <a:prstClr val="black"/>
                </a:solidFill>
                <a:latin typeface="ＭＳ Ｐゴシック" panose="020B0600070205080204" pitchFamily="50" charset="-128"/>
              </a:rPr>
              <a:t>医療機関の職員、患者、</a:t>
            </a:r>
            <a:r>
              <a:rPr lang="en-US" altLang="ja-JP" sz="2400" dirty="0">
                <a:solidFill>
                  <a:prstClr val="black"/>
                </a:solidFill>
                <a:latin typeface="ＭＳ Ｐゴシック" panose="020B0600070205080204" pitchFamily="50" charset="-128"/>
              </a:rPr>
              <a:t>CRO</a:t>
            </a:r>
            <a:r>
              <a:rPr lang="ja-JP" altLang="en-US" sz="2400" dirty="0">
                <a:solidFill>
                  <a:prstClr val="black"/>
                </a:solidFill>
                <a:latin typeface="ＭＳ Ｐゴシック" panose="020B0600070205080204" pitchFamily="50" charset="-128"/>
              </a:rPr>
              <a:t>、</a:t>
            </a:r>
            <a:r>
              <a:rPr lang="en-US" altLang="ja-JP" sz="2400" dirty="0">
                <a:solidFill>
                  <a:prstClr val="black"/>
                </a:solidFill>
                <a:latin typeface="ＭＳ Ｐゴシック" panose="020B0600070205080204" pitchFamily="50" charset="-128"/>
              </a:rPr>
              <a:t>etc.</a:t>
            </a:r>
          </a:p>
          <a:p>
            <a:pPr marL="908050" lvl="0" indent="-457200" algn="l">
              <a:buFont typeface="Wingdings" panose="05000000000000000000" pitchFamily="2" charset="2"/>
              <a:buChar char="u"/>
              <a:defRPr/>
            </a:pPr>
            <a:endParaRPr lang="en-US" altLang="ja-JP" sz="2400" dirty="0">
              <a:solidFill>
                <a:prstClr val="black"/>
              </a:solidFill>
              <a:latin typeface="ＭＳ Ｐゴシック" panose="020B0600070205080204" pitchFamily="50" charset="-128"/>
            </a:endParaRPr>
          </a:p>
          <a:p>
            <a:pPr marL="457200" lvl="0" indent="-457200" algn="l">
              <a:buFont typeface="Wingdings" panose="05000000000000000000" pitchFamily="2" charset="2"/>
              <a:buChar char="Ø"/>
              <a:defRPr/>
            </a:pPr>
            <a:r>
              <a:rPr lang="ja-JP" altLang="en-US" sz="2400" dirty="0">
                <a:latin typeface="+mj-ea"/>
              </a:rPr>
              <a:t>指標を用いて、どのような</a:t>
            </a:r>
            <a:r>
              <a:rPr lang="en-US" altLang="ja-JP" sz="2400" dirty="0">
                <a:latin typeface="+mj-ea"/>
              </a:rPr>
              <a:t>CSV</a:t>
            </a:r>
            <a:r>
              <a:rPr lang="ja-JP" altLang="en-US" sz="2400" dirty="0">
                <a:latin typeface="+mj-ea"/>
              </a:rPr>
              <a:t>を実施するか決定</a:t>
            </a:r>
            <a:endParaRPr lang="en-US" altLang="ja-JP" sz="24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400" dirty="0">
                <a:solidFill>
                  <a:prstClr val="black"/>
                </a:solidFill>
                <a:latin typeface="ＭＳ Ｐゴシック" panose="020B0600070205080204" pitchFamily="50" charset="-128"/>
              </a:rPr>
              <a:t>申請に用いるか否か</a:t>
            </a:r>
            <a:endParaRPr lang="en-US" altLang="ja-JP" sz="24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400" dirty="0">
                <a:solidFill>
                  <a:prstClr val="black"/>
                </a:solidFill>
                <a:latin typeface="ＭＳ Ｐゴシック" panose="020B0600070205080204" pitchFamily="50" charset="-128"/>
              </a:rPr>
              <a:t>システムオーナーは自社か</a:t>
            </a:r>
            <a:r>
              <a:rPr lang="en-US" altLang="ja-JP" sz="2400" dirty="0">
                <a:solidFill>
                  <a:prstClr val="black"/>
                </a:solidFill>
                <a:latin typeface="ＭＳ Ｐゴシック" panose="020B0600070205080204" pitchFamily="50" charset="-128"/>
              </a:rPr>
              <a:t>CRO</a:t>
            </a:r>
            <a:r>
              <a:rPr lang="ja-JP" altLang="en-US" sz="2400" dirty="0">
                <a:solidFill>
                  <a:prstClr val="black"/>
                </a:solidFill>
                <a:latin typeface="ＭＳ Ｐゴシック" panose="020B0600070205080204" pitchFamily="50" charset="-128"/>
              </a:rPr>
              <a:t>か</a:t>
            </a:r>
            <a:endParaRPr lang="en-US" altLang="ja-JP" sz="24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400" dirty="0">
                <a:solidFill>
                  <a:prstClr val="black"/>
                </a:solidFill>
                <a:latin typeface="ＭＳ Ｐゴシック" panose="020B0600070205080204" pitchFamily="50" charset="-128"/>
              </a:rPr>
              <a:t>設置種別はクラウドかオンプレミスか</a:t>
            </a:r>
            <a:endParaRPr lang="en-US" altLang="ja-JP" sz="24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400" dirty="0">
                <a:solidFill>
                  <a:prstClr val="black"/>
                </a:solidFill>
                <a:latin typeface="ＭＳ Ｐゴシック" panose="020B0600070205080204" pitchFamily="50" charset="-128"/>
              </a:rPr>
              <a:t>ソフトウェアカテゴリの分類は何か</a:t>
            </a:r>
            <a:endParaRPr lang="en-US" altLang="ja-JP" sz="2400" dirty="0">
              <a:solidFill>
                <a:prstClr val="black"/>
              </a:solidFill>
              <a:latin typeface="ＭＳ Ｐゴシック" panose="020B0600070205080204" pitchFamily="50" charset="-128"/>
            </a:endParaRPr>
          </a:p>
          <a:p>
            <a:pPr marL="342900" indent="-342900" algn="l">
              <a:buFont typeface="Wingdings" panose="05000000000000000000" pitchFamily="2" charset="2"/>
              <a:buChar char="Ø"/>
            </a:pPr>
            <a:endParaRPr lang="en-US" altLang="ja-JP" sz="2400" dirty="0">
              <a:latin typeface="+mj-ea"/>
            </a:endParaRPr>
          </a:p>
          <a:p>
            <a:pPr algn="l"/>
            <a:endParaRPr lang="en-US" altLang="ja-JP" sz="2800" dirty="0">
              <a:latin typeface="+mj-ea"/>
            </a:endParaRPr>
          </a:p>
          <a:p>
            <a:pPr algn="l"/>
            <a:endParaRPr lang="en-US" altLang="ja-JP" sz="2800" dirty="0">
              <a:latin typeface="+mj-ea"/>
            </a:endParaRPr>
          </a:p>
        </p:txBody>
      </p:sp>
    </p:spTree>
    <p:extLst>
      <p:ext uri="{BB962C8B-B14F-4D97-AF65-F5344CB8AC3E}">
        <p14:creationId xmlns:p14="http://schemas.microsoft.com/office/powerpoint/2010/main" val="387596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のガバナンス</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タイトル 1"/>
          <p:cNvSpPr txBox="1">
            <a:spLocks/>
          </p:cNvSpPr>
          <p:nvPr/>
        </p:nvSpPr>
        <p:spPr>
          <a:xfrm>
            <a:off x="547936" y="1412776"/>
            <a:ext cx="7840488" cy="4464496"/>
          </a:xfrm>
          <a:prstGeom prst="rect">
            <a:avLst/>
          </a:prstGeom>
        </p:spPr>
        <p:txBody>
          <a:bodyP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SOP</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の整備に盛り込む視点</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342900" indent="-3429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データガバナンス方針</a:t>
            </a:r>
            <a:endParaRPr lang="en-US" altLang="ja-JP" sz="2400" dirty="0">
              <a:solidFill>
                <a:prstClr val="black"/>
              </a:solidFill>
              <a:latin typeface="ＭＳ Ｐゴシック" panose="020B0600070205080204" pitchFamily="50" charset="-128"/>
            </a:endParaRPr>
          </a:p>
          <a:p>
            <a:pPr marL="342900" indent="-3429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リスクベースドアプローチの取り組み方針</a:t>
            </a:r>
            <a:endParaRPr lang="en-US" altLang="ja-JP" sz="2400" dirty="0">
              <a:solidFill>
                <a:prstClr val="black"/>
              </a:solidFill>
              <a:latin typeface="ＭＳ Ｐゴシック" panose="020B0600070205080204" pitchFamily="50" charset="-128"/>
            </a:endParaRPr>
          </a:p>
          <a:p>
            <a:pPr marL="342900" lvl="0" indent="-3429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利用するシステム及び</a:t>
            </a:r>
            <a:r>
              <a:rPr lang="en-US" altLang="ja-JP" sz="2400" dirty="0">
                <a:solidFill>
                  <a:prstClr val="black"/>
                </a:solidFill>
                <a:latin typeface="ＭＳ Ｐゴシック" panose="020B0600070205080204" pitchFamily="50" charset="-128"/>
              </a:rPr>
              <a:t>〔</a:t>
            </a:r>
            <a:r>
              <a:rPr lang="ja-JP" altLang="en-US" sz="2400" dirty="0">
                <a:solidFill>
                  <a:prstClr val="black"/>
                </a:solidFill>
                <a:latin typeface="ＭＳ Ｐゴシック" panose="020B0600070205080204" pitchFamily="50" charset="-128"/>
              </a:rPr>
              <a:t>システムで</a:t>
            </a:r>
            <a:r>
              <a:rPr lang="en-US" altLang="ja-JP" sz="2400" dirty="0">
                <a:solidFill>
                  <a:prstClr val="black"/>
                </a:solidFill>
                <a:latin typeface="ＭＳ Ｐゴシック" panose="020B0600070205080204" pitchFamily="50" charset="-128"/>
              </a:rPr>
              <a:t>〕</a:t>
            </a:r>
            <a:r>
              <a:rPr lang="ja-JP" altLang="en-US" sz="2400" dirty="0">
                <a:solidFill>
                  <a:prstClr val="black"/>
                </a:solidFill>
                <a:latin typeface="ＭＳ Ｐゴシック" panose="020B0600070205080204" pitchFamily="50" charset="-128"/>
              </a:rPr>
              <a:t>生成されるデータの責任</a:t>
            </a:r>
            <a:endParaRPr lang="en-US" altLang="ja-JP" sz="2400" dirty="0">
              <a:solidFill>
                <a:prstClr val="black"/>
              </a:solidFill>
              <a:latin typeface="ＭＳ Ｐゴシック" panose="020B0600070205080204" pitchFamily="50" charset="-128"/>
            </a:endParaRPr>
          </a:p>
          <a:p>
            <a:pPr marL="342900" lvl="0" indent="-3429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適切な作業環境</a:t>
            </a:r>
            <a:r>
              <a:rPr lang="en-US" altLang="ja-JP" sz="2400" dirty="0">
                <a:solidFill>
                  <a:prstClr val="black"/>
                </a:solidFill>
                <a:latin typeface="ＭＳ Ｐゴシック" panose="020B0600070205080204" pitchFamily="50" charset="-128"/>
              </a:rPr>
              <a:t>(</a:t>
            </a:r>
            <a:r>
              <a:rPr lang="ja-JP" altLang="en-US" sz="2400" dirty="0">
                <a:solidFill>
                  <a:prstClr val="black"/>
                </a:solidFill>
                <a:latin typeface="ＭＳ Ｐゴシック" panose="020B0600070205080204" pitchFamily="50" charset="-128"/>
              </a:rPr>
              <a:t>すなわち</a:t>
            </a:r>
            <a:r>
              <a:rPr lang="en-US" altLang="ja-JP" sz="2400" dirty="0">
                <a:solidFill>
                  <a:prstClr val="black"/>
                </a:solidFill>
                <a:latin typeface="ＭＳ Ｐゴシック" panose="020B0600070205080204" pitchFamily="50" charset="-128"/>
              </a:rPr>
              <a:t>DI</a:t>
            </a:r>
            <a:r>
              <a:rPr lang="ja-JP" altLang="en-US" sz="2400" dirty="0">
                <a:solidFill>
                  <a:prstClr val="black"/>
                </a:solidFill>
                <a:latin typeface="ＭＳ Ｐゴシック" panose="020B0600070205080204" pitchFamily="50" charset="-128"/>
              </a:rPr>
              <a:t>のコントロールが効果を発揮するような正しい環境</a:t>
            </a:r>
            <a:r>
              <a:rPr lang="en-US" altLang="ja-JP" sz="2400" dirty="0">
                <a:solidFill>
                  <a:prstClr val="black"/>
                </a:solidFill>
                <a:latin typeface="ＭＳ Ｐゴシック" panose="020B0600070205080204" pitchFamily="50" charset="-128"/>
              </a:rPr>
              <a:t>)</a:t>
            </a:r>
          </a:p>
          <a:p>
            <a:pPr marL="342900" lvl="0" indent="-3429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定期的監査</a:t>
            </a:r>
            <a:endParaRPr lang="en-US" altLang="ja-JP" sz="2400" dirty="0">
              <a:solidFill>
                <a:prstClr val="black"/>
              </a:solidFill>
              <a:latin typeface="ＭＳ Ｐゴシック" panose="020B0600070205080204" pitchFamily="50" charset="-128"/>
            </a:endParaRPr>
          </a:p>
          <a:p>
            <a:pPr marL="342900" lvl="0" indent="-342900" algn="l">
              <a:buFont typeface="Wingdings" panose="05000000000000000000" pitchFamily="2" charset="2"/>
              <a:buChar char="Ø"/>
              <a:defRPr/>
            </a:pPr>
            <a:r>
              <a:rPr lang="ja-JP" altLang="en-US" sz="2400" dirty="0">
                <a:latin typeface="ＭＳ Ｐゴシック" panose="020B0600070205080204" pitchFamily="50" charset="-128"/>
              </a:rPr>
              <a:t>システムからのデータのアーカイブ、メタデータ</a:t>
            </a:r>
            <a:r>
              <a:rPr lang="ja-JP" altLang="en-US" sz="2400" dirty="0">
                <a:solidFill>
                  <a:prstClr val="black"/>
                </a:solidFill>
                <a:latin typeface="ＭＳ Ｐゴシック" panose="020B0600070205080204" pitchFamily="50" charset="-128"/>
              </a:rPr>
              <a:t>（監査証跡など）の取り扱い</a:t>
            </a:r>
            <a:endParaRPr lang="en-US" altLang="ja-JP" sz="2400" dirty="0">
              <a:solidFill>
                <a:prstClr val="black"/>
              </a:solidFill>
              <a:latin typeface="ＭＳ Ｐゴシック" panose="020B0600070205080204" pitchFamily="50" charset="-128"/>
            </a:endParaRPr>
          </a:p>
          <a:p>
            <a:pPr marL="342900" lvl="0" indent="-342900" algn="l">
              <a:buFont typeface="Wingdings" panose="05000000000000000000" pitchFamily="2" charset="2"/>
              <a:buChar char="Ø"/>
              <a:defRPr/>
            </a:pPr>
            <a:r>
              <a:rPr lang="ja-JP" altLang="en-US" sz="2400" dirty="0">
                <a:solidFill>
                  <a:prstClr val="black"/>
                </a:solidFill>
                <a:latin typeface="ＭＳ Ｐゴシック" panose="020B0600070205080204" pitchFamily="50" charset="-128"/>
              </a:rPr>
              <a:t>重大なインシデントが明らかになった場合の規制当局への適切な報告方法</a:t>
            </a:r>
            <a:endParaRPr lang="en-US" altLang="ja-JP" sz="2400" dirty="0">
              <a:solidFill>
                <a:prstClr val="black"/>
              </a:solidFill>
              <a:latin typeface="ＭＳ Ｐゴシック" panose="020B0600070205080204" pitchFamily="50" charset="-128"/>
            </a:endParaRPr>
          </a:p>
          <a:p>
            <a:pPr marL="457200" lvl="0" indent="-457200" algn="l">
              <a:buFont typeface="Wingdings" panose="05000000000000000000" pitchFamily="2" charset="2"/>
              <a:buChar char="n"/>
              <a:defRPr/>
            </a:pPr>
            <a:endParaRPr lang="en-US" altLang="ja-JP" sz="2400" dirty="0">
              <a:solidFill>
                <a:prstClr val="black"/>
              </a:solidFill>
              <a:latin typeface="ＭＳ Ｐゴシック" panose="020B0600070205080204" pitchFamily="50" charset="-128"/>
            </a:endParaRPr>
          </a:p>
          <a:p>
            <a:pPr marL="457200" lvl="0" indent="-457200" algn="l">
              <a:buFont typeface="Wingdings" panose="05000000000000000000" pitchFamily="2" charset="2"/>
              <a:buChar char="n"/>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66745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a:t>
            </a:r>
            <a:r>
              <a:rPr lang="en-US" altLang="ja-JP" sz="3600" dirty="0">
                <a:solidFill>
                  <a:schemeClr val="tx1"/>
                </a:solidFill>
                <a:latin typeface="+mj-ea"/>
                <a:ea typeface="+mj-ea"/>
              </a:rPr>
              <a:t>DI</a:t>
            </a:r>
            <a:r>
              <a:rPr lang="ja-JP" altLang="en-US" sz="3600" dirty="0">
                <a:solidFill>
                  <a:schemeClr val="tx1"/>
                </a:solidFill>
                <a:latin typeface="+mj-ea"/>
                <a:ea typeface="+mj-ea"/>
              </a:rPr>
              <a:t>のガバナンス</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タイトル 1"/>
          <p:cNvSpPr txBox="1">
            <a:spLocks/>
          </p:cNvSpPr>
          <p:nvPr/>
        </p:nvSpPr>
        <p:spPr>
          <a:xfrm>
            <a:off x="547936" y="1412776"/>
            <a:ext cx="7694240" cy="3960440"/>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社内教育・訓練</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457200" lvl="0" indent="-457200" algn="l">
              <a:buFont typeface="Wingdings" panose="05000000000000000000" pitchFamily="2" charset="2"/>
              <a:buChar char="Ø"/>
              <a:defRPr/>
            </a:pPr>
            <a:r>
              <a:rPr lang="en-US" altLang="ja-JP" sz="2600" dirty="0">
                <a:latin typeface="ＭＳ Ｐゴシック" panose="020B0600070205080204" pitchFamily="50" charset="-128"/>
              </a:rPr>
              <a:t>GCP</a:t>
            </a:r>
            <a:r>
              <a:rPr lang="ja-JP" altLang="en-US" sz="2600" dirty="0">
                <a:latin typeface="ＭＳ Ｐゴシック" panose="020B0600070205080204" pitchFamily="50" charset="-128"/>
              </a:rPr>
              <a:t>領域でシステムを利用する人は基本的に対象</a:t>
            </a:r>
            <a:endParaRPr kumimoji="1" lang="en-US" altLang="ja-JP" sz="2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447675" lvl="0" algn="l">
              <a:defRPr/>
            </a:pPr>
            <a:r>
              <a:rPr lang="ja-JP" altLang="en-US" sz="2600" dirty="0">
                <a:solidFill>
                  <a:prstClr val="black"/>
                </a:solidFill>
                <a:latin typeface="ＭＳ Ｐゴシック" panose="020B0600070205080204" pitchFamily="50" charset="-128"/>
              </a:rPr>
              <a:t>以下の各担当者別に実施</a:t>
            </a:r>
            <a:endParaRPr lang="en-US" altLang="ja-JP" sz="26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600" dirty="0">
                <a:solidFill>
                  <a:prstClr val="black"/>
                </a:solidFill>
                <a:latin typeface="ＭＳ Ｐゴシック" panose="020B0600070205080204" pitchFamily="50" charset="-128"/>
              </a:rPr>
              <a:t>臨床担当者（モニター他）</a:t>
            </a:r>
            <a:endParaRPr lang="en-US" altLang="ja-JP" sz="26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600" dirty="0">
                <a:solidFill>
                  <a:prstClr val="black"/>
                </a:solidFill>
                <a:latin typeface="ＭＳ Ｐゴシック" panose="020B0600070205080204" pitchFamily="50" charset="-128"/>
              </a:rPr>
              <a:t>統計解析担当者</a:t>
            </a:r>
            <a:endParaRPr lang="en-US" altLang="ja-JP" sz="26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600" dirty="0">
                <a:solidFill>
                  <a:prstClr val="black"/>
                </a:solidFill>
                <a:latin typeface="ＭＳ Ｐゴシック" panose="020B0600070205080204" pitchFamily="50" charset="-128"/>
              </a:rPr>
              <a:t>安全性担当者</a:t>
            </a:r>
            <a:endParaRPr lang="en-US" altLang="ja-JP" sz="2600" dirty="0">
              <a:solidFill>
                <a:prstClr val="black"/>
              </a:solidFill>
              <a:latin typeface="ＭＳ Ｐゴシック" panose="020B0600070205080204" pitchFamily="50" charset="-128"/>
            </a:endParaRPr>
          </a:p>
          <a:p>
            <a:pPr marL="908050" lvl="0" indent="-457200" algn="l">
              <a:buFont typeface="Wingdings" panose="05000000000000000000" pitchFamily="2" charset="2"/>
              <a:buChar char="u"/>
              <a:defRPr/>
            </a:pPr>
            <a:r>
              <a:rPr lang="ja-JP" altLang="en-US" sz="2600" dirty="0">
                <a:solidFill>
                  <a:prstClr val="black"/>
                </a:solidFill>
                <a:latin typeface="ＭＳ Ｐゴシック" panose="020B0600070205080204" pitchFamily="50" charset="-128"/>
              </a:rPr>
              <a:t>薬事担当者　</a:t>
            </a:r>
            <a:r>
              <a:rPr lang="en-US" altLang="ja-JP" sz="2600" dirty="0">
                <a:latin typeface="ＭＳ Ｐゴシック" panose="020B0600070205080204" pitchFamily="50" charset="-128"/>
              </a:rPr>
              <a:t>etc..</a:t>
            </a:r>
          </a:p>
          <a:p>
            <a:pPr marL="457200" lvl="0" indent="-457200" algn="l">
              <a:buFont typeface="Wingdings" panose="05000000000000000000" pitchFamily="2" charset="2"/>
              <a:buChar char="ü"/>
              <a:defRPr/>
            </a:pP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457200" lvl="0" indent="-457200" algn="l">
              <a:buFont typeface="Wingdings" panose="05000000000000000000" pitchFamily="2" charset="2"/>
              <a:buChar char="n"/>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社外教育・訓練</a:t>
            </a: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457200" lvl="0" indent="-457200" algn="l">
              <a:buFont typeface="Wingdings" panose="05000000000000000000" pitchFamily="2" charset="2"/>
              <a:buChar char="Ø"/>
              <a:defRPr/>
            </a:pPr>
            <a:r>
              <a:rPr lang="ja-JP" altLang="en-US" sz="2600" dirty="0">
                <a:solidFill>
                  <a:prstClr val="black"/>
                </a:solidFill>
                <a:latin typeface="ＭＳ Ｐゴシック" panose="020B0600070205080204" pitchFamily="50" charset="-128"/>
              </a:rPr>
              <a:t>臨床担当者（モニター）が医療機関の職員・患者・</a:t>
            </a:r>
            <a:r>
              <a:rPr lang="en-US" altLang="ja-JP" sz="2600" dirty="0">
                <a:solidFill>
                  <a:prstClr val="black"/>
                </a:solidFill>
                <a:latin typeface="ＭＳ Ｐゴシック" panose="020B0600070205080204" pitchFamily="50" charset="-128"/>
              </a:rPr>
              <a:t>CRO</a:t>
            </a:r>
            <a:r>
              <a:rPr lang="ja-JP" altLang="en-US" sz="2600" dirty="0">
                <a:solidFill>
                  <a:prstClr val="black"/>
                </a:solidFill>
                <a:latin typeface="ＭＳ Ｐゴシック" panose="020B0600070205080204" pitchFamily="50" charset="-128"/>
              </a:rPr>
              <a:t>を教育 </a:t>
            </a:r>
            <a:endParaRPr kumimoji="1" lang="en-US" altLang="ja-JP"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lvl="0" algn="l">
              <a:defRPr/>
            </a:pPr>
            <a:endPar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86714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19</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ja-JP" altLang="en-US" sz="3600" dirty="0">
                <a:solidFill>
                  <a:schemeClr val="tx1"/>
                </a:solidFill>
                <a:latin typeface="+mj-ea"/>
                <a:ea typeface="+mj-ea"/>
              </a:rPr>
              <a:t>まとめ</a:t>
            </a:r>
            <a:endParaRPr kumimoji="1" lang="ja-JP" altLang="en-US" sz="3600" dirty="0">
              <a:solidFill>
                <a:schemeClr val="tx1"/>
              </a:solidFill>
              <a:latin typeface="+mj-ea"/>
              <a:ea typeface="+mj-ea"/>
            </a:endParaRP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dirty="0"/>
          </a:p>
        </p:txBody>
      </p:sp>
      <p:sp>
        <p:nvSpPr>
          <p:cNvPr id="6" name="フローチャート: 代替処理 5">
            <a:extLst>
              <a:ext uri="{FF2B5EF4-FFF2-40B4-BE49-F238E27FC236}">
                <a16:creationId xmlns:a16="http://schemas.microsoft.com/office/drawing/2014/main" id="{DBA5A3AE-7FC0-482B-AA97-53D4FC7445FD}"/>
              </a:ext>
            </a:extLst>
          </p:cNvPr>
          <p:cNvSpPr/>
          <p:nvPr/>
        </p:nvSpPr>
        <p:spPr>
          <a:xfrm>
            <a:off x="793449" y="1489882"/>
            <a:ext cx="7694240" cy="1219038"/>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全社もしくは</a:t>
            </a: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GCP</a:t>
            </a:r>
            <a:r>
              <a:rPr lang="ja-JP" altLang="en-US" sz="3200" dirty="0">
                <a:solidFill>
                  <a:prstClr val="black"/>
                </a:solidFill>
                <a:latin typeface="ＭＳ Ｐゴシック" panose="020B0600070205080204" pitchFamily="50" charset="-128"/>
                <a:ea typeface="ＭＳ Ｐゴシック" panose="020B0600070205080204" pitchFamily="50" charset="-128"/>
              </a:rPr>
              <a:t>領域共通の</a:t>
            </a:r>
            <a:r>
              <a:rPr lang="en-US" altLang="ja-JP" sz="3200" dirty="0">
                <a:solidFill>
                  <a:prstClr val="black"/>
                </a:solidFill>
                <a:latin typeface="ＭＳ Ｐゴシック" panose="020B0600070205080204" pitchFamily="50" charset="-128"/>
                <a:ea typeface="ＭＳ Ｐゴシック" panose="020B0600070205080204" pitchFamily="50" charset="-128"/>
              </a:rPr>
              <a:t>DI</a:t>
            </a:r>
            <a:r>
              <a:rPr lang="ja-JP" altLang="en-US" sz="3200" dirty="0">
                <a:solidFill>
                  <a:prstClr val="black"/>
                </a:solidFill>
                <a:latin typeface="ＭＳ Ｐゴシック" panose="020B0600070205080204" pitchFamily="50" charset="-128"/>
                <a:ea typeface="ＭＳ Ｐゴシック" panose="020B0600070205080204" pitchFamily="50" charset="-128"/>
              </a:rPr>
              <a:t>ガバナンス方針の策定</a:t>
            </a:r>
            <a:endParaRPr lang="en-US" altLang="ja-JP" sz="32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フローチャート: 代替処理 8">
            <a:extLst>
              <a:ext uri="{FF2B5EF4-FFF2-40B4-BE49-F238E27FC236}">
                <a16:creationId xmlns:a16="http://schemas.microsoft.com/office/drawing/2014/main" id="{3588D388-6187-4B14-A786-5B1DDD82A35D}"/>
              </a:ext>
            </a:extLst>
          </p:cNvPr>
          <p:cNvSpPr/>
          <p:nvPr/>
        </p:nvSpPr>
        <p:spPr>
          <a:xfrm>
            <a:off x="766515" y="3022037"/>
            <a:ext cx="7694240" cy="121903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l">
              <a:buFont typeface="Wingdings" panose="05000000000000000000" pitchFamily="2" charset="2"/>
              <a:buChar char="n"/>
              <a:defRPr/>
            </a:pP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DI</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対応に関して、社外ステークホルダーと認識を共有</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10" name="フローチャート: 代替処理 9">
            <a:extLst>
              <a:ext uri="{FF2B5EF4-FFF2-40B4-BE49-F238E27FC236}">
                <a16:creationId xmlns:a16="http://schemas.microsoft.com/office/drawing/2014/main" id="{47253AFC-4C0B-40F9-BCB4-520228D0A490}"/>
              </a:ext>
            </a:extLst>
          </p:cNvPr>
          <p:cNvSpPr/>
          <p:nvPr/>
        </p:nvSpPr>
        <p:spPr>
          <a:xfrm>
            <a:off x="766515" y="4611296"/>
            <a:ext cx="7694240" cy="162601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l">
              <a:buFont typeface="Wingdings" panose="05000000000000000000" pitchFamily="2" charset="2"/>
              <a:buChar char="n"/>
              <a:defRPr/>
            </a:pP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DI</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対応を怠るとデータが不採用になってしまう可能性があることを念頭に置いて対応</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400828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2</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ja-JP" altLang="en-US" sz="3600" dirty="0">
                <a:solidFill>
                  <a:schemeClr val="tx1"/>
                </a:solidFill>
                <a:latin typeface="+mj-ea"/>
                <a:ea typeface="+mj-ea"/>
              </a:rPr>
              <a:t>目次</a:t>
            </a:r>
            <a:endParaRPr kumimoji="1" lang="ja-JP" altLang="en-US" sz="3600" dirty="0">
              <a:solidFill>
                <a:schemeClr val="tx1"/>
              </a:solidFill>
              <a:latin typeface="+mj-ea"/>
              <a:ea typeface="+mj-ea"/>
            </a:endParaRP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r>
              <a:rPr lang="ja-JP" altLang="en-US" sz="2800" dirty="0"/>
              <a:t>目的</a:t>
            </a:r>
            <a:endParaRPr lang="en-US" altLang="ja-JP" sz="2800" dirty="0"/>
          </a:p>
          <a:p>
            <a:pPr marL="457200" indent="-457200" algn="l">
              <a:buFont typeface="Arial" panose="020B0604020202020204" pitchFamily="34" charset="0"/>
              <a:buChar char="•"/>
            </a:pPr>
            <a:r>
              <a:rPr lang="en-US" altLang="ja-JP" sz="2800" dirty="0"/>
              <a:t>DI</a:t>
            </a:r>
            <a:r>
              <a:rPr lang="ja-JP" altLang="en-US" sz="2800" dirty="0"/>
              <a:t>とは</a:t>
            </a:r>
            <a:endParaRPr lang="en-US" altLang="ja-JP" sz="2800" dirty="0"/>
          </a:p>
          <a:p>
            <a:pPr marL="457200" indent="-457200" algn="l">
              <a:buFont typeface="Arial" panose="020B0604020202020204" pitchFamily="34" charset="0"/>
              <a:buChar char="•"/>
            </a:pPr>
            <a:r>
              <a:rPr lang="en-US" altLang="ja-JP" sz="2800" dirty="0"/>
              <a:t>GCP</a:t>
            </a:r>
            <a:r>
              <a:rPr lang="ja-JP" altLang="en-US" sz="2800" dirty="0"/>
              <a:t>領域の特徴</a:t>
            </a:r>
            <a:endParaRPr lang="en-US" altLang="ja-JP" sz="2800" dirty="0"/>
          </a:p>
          <a:p>
            <a:pPr marL="457200" indent="-457200" algn="l">
              <a:buFont typeface="Arial" panose="020B0604020202020204" pitchFamily="34" charset="0"/>
              <a:buChar char="•"/>
            </a:pPr>
            <a:r>
              <a:rPr lang="en-US" altLang="ja-JP" sz="2800" dirty="0"/>
              <a:t>DI</a:t>
            </a:r>
            <a:r>
              <a:rPr lang="ja-JP" altLang="en-US" sz="2800" dirty="0"/>
              <a:t>の適用に関する領域別の特徴</a:t>
            </a:r>
          </a:p>
          <a:p>
            <a:pPr marL="457200" indent="-457200" algn="l">
              <a:buFont typeface="Arial" panose="020B0604020202020204" pitchFamily="34" charset="0"/>
              <a:buChar char="•"/>
            </a:pPr>
            <a:r>
              <a:rPr lang="en-US" altLang="ja-JP" sz="2800" dirty="0"/>
              <a:t>GCP</a:t>
            </a:r>
            <a:r>
              <a:rPr lang="ja-JP" altLang="en-US" sz="2800" dirty="0"/>
              <a:t>領域におけるデータライフサイクル</a:t>
            </a:r>
            <a:endParaRPr lang="en-US" altLang="ja-JP" sz="2800" dirty="0"/>
          </a:p>
          <a:p>
            <a:pPr marL="457200" indent="-457200" algn="l">
              <a:buFont typeface="Arial" panose="020B0604020202020204" pitchFamily="34" charset="0"/>
              <a:buChar char="•"/>
            </a:pPr>
            <a:r>
              <a:rPr lang="en-US" altLang="ja-JP" sz="2800" dirty="0"/>
              <a:t>GCP</a:t>
            </a:r>
            <a:r>
              <a:rPr lang="ja-JP" altLang="en-US" sz="2800" dirty="0"/>
              <a:t>領域におけるデータの流れ</a:t>
            </a:r>
            <a:endParaRPr lang="en-US" altLang="ja-JP" sz="2800" dirty="0"/>
          </a:p>
          <a:p>
            <a:pPr marL="457200" indent="-457200" algn="l">
              <a:buFont typeface="Arial" panose="020B0604020202020204" pitchFamily="34" charset="0"/>
              <a:buChar char="•"/>
            </a:pPr>
            <a:r>
              <a:rPr lang="en-US" altLang="ja-JP" sz="2800" dirty="0"/>
              <a:t>GCP</a:t>
            </a:r>
            <a:r>
              <a:rPr lang="ja-JP" altLang="en-US" sz="2800" dirty="0"/>
              <a:t>領域における</a:t>
            </a:r>
            <a:r>
              <a:rPr lang="en-US" altLang="ja-JP" sz="2800" dirty="0"/>
              <a:t>DI</a:t>
            </a:r>
            <a:r>
              <a:rPr lang="ja-JP" altLang="en-US" sz="2800" dirty="0"/>
              <a:t>の重要性</a:t>
            </a:r>
            <a:endParaRPr lang="en-US" altLang="ja-JP" sz="2800" dirty="0"/>
          </a:p>
          <a:p>
            <a:pPr marL="457200" indent="-457200" algn="l">
              <a:buFont typeface="Arial" panose="020B0604020202020204" pitchFamily="34" charset="0"/>
              <a:buChar char="•"/>
            </a:pPr>
            <a:r>
              <a:rPr lang="en-US" altLang="ja-JP" sz="2800" dirty="0"/>
              <a:t>GCP</a:t>
            </a:r>
            <a:r>
              <a:rPr lang="ja-JP" altLang="en-US" sz="2800" dirty="0"/>
              <a:t>領域における</a:t>
            </a:r>
            <a:r>
              <a:rPr lang="en-US" altLang="ja-JP" sz="2800" dirty="0"/>
              <a:t>DI</a:t>
            </a:r>
            <a:r>
              <a:rPr lang="ja-JP" altLang="en-US" sz="2800" dirty="0"/>
              <a:t>のガバナンス</a:t>
            </a:r>
            <a:endParaRPr lang="en-US" altLang="ja-JP" sz="2800" dirty="0"/>
          </a:p>
          <a:p>
            <a:pPr marL="457200" indent="-457200" algn="l">
              <a:buFont typeface="Arial" panose="020B0604020202020204" pitchFamily="34" charset="0"/>
              <a:buChar char="•"/>
            </a:pPr>
            <a:r>
              <a:rPr lang="en-US" altLang="ja-JP" sz="2800" dirty="0"/>
              <a:t>FAQ</a:t>
            </a:r>
            <a:endParaRPr lang="ja-JP" altLang="en-US" sz="2800" dirty="0"/>
          </a:p>
        </p:txBody>
      </p:sp>
    </p:spTree>
    <p:extLst>
      <p:ext uri="{BB962C8B-B14F-4D97-AF65-F5344CB8AC3E}">
        <p14:creationId xmlns:p14="http://schemas.microsoft.com/office/powerpoint/2010/main" val="84228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20</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FAQ</a:t>
            </a:r>
            <a:endParaRPr lang="ja-JP" altLang="en-US" sz="3600" dirty="0">
              <a:solidFill>
                <a:schemeClr val="tx1"/>
              </a:solidFill>
              <a:latin typeface="+mj-ea"/>
              <a:ea typeface="+mj-ea"/>
            </a:endParaRPr>
          </a:p>
        </p:txBody>
      </p:sp>
      <p:sp>
        <p:nvSpPr>
          <p:cNvPr id="4" name="タイトル 1"/>
          <p:cNvSpPr txBox="1">
            <a:spLocks/>
          </p:cNvSpPr>
          <p:nvPr/>
        </p:nvSpPr>
        <p:spPr>
          <a:xfrm>
            <a:off x="395536" y="1484784"/>
            <a:ext cx="7694240" cy="396044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0850" indent="-450850" algn="l"/>
            <a:r>
              <a:rPr lang="ja-JP" altLang="en-US" sz="2600" dirty="0"/>
              <a:t>Ｑ．日本では、</a:t>
            </a:r>
            <a:r>
              <a:rPr lang="en-US" altLang="ja-JP" sz="2600" dirty="0"/>
              <a:t>DI</a:t>
            </a:r>
            <a:r>
              <a:rPr lang="ja-JP" altLang="en-US" sz="2600" dirty="0"/>
              <a:t>に関する規制はない。</a:t>
            </a:r>
            <a:r>
              <a:rPr lang="en-US" altLang="ja-JP" sz="2600" dirty="0"/>
              <a:t>ALCOA</a:t>
            </a:r>
            <a:r>
              <a:rPr lang="ja-JP" altLang="en-US" sz="2600" dirty="0"/>
              <a:t>に準　　</a:t>
            </a:r>
            <a:r>
              <a:rPr lang="ja-JP" altLang="en-US" sz="2600" dirty="0" err="1"/>
              <a:t>じて</a:t>
            </a:r>
            <a:r>
              <a:rPr lang="ja-JP" altLang="en-US" sz="2600" dirty="0"/>
              <a:t>対応していれば</a:t>
            </a:r>
            <a:r>
              <a:rPr lang="en-US" altLang="ja-JP" sz="2600" dirty="0"/>
              <a:t>DI</a:t>
            </a:r>
            <a:r>
              <a:rPr lang="ja-JP" altLang="en-US" sz="2600" dirty="0"/>
              <a:t>の対応まで必要ないのでは？</a:t>
            </a:r>
            <a:endParaRPr lang="en-US" altLang="ja-JP" sz="2600" dirty="0"/>
          </a:p>
          <a:p>
            <a:pPr algn="l"/>
            <a:endParaRPr lang="en-US" altLang="ja-JP" sz="2600" dirty="0"/>
          </a:p>
          <a:p>
            <a:pPr marL="450850" indent="-450850" algn="l"/>
            <a:r>
              <a:rPr lang="ja-JP" altLang="en-US" sz="2600" dirty="0"/>
              <a:t>Ａ．</a:t>
            </a:r>
            <a:r>
              <a:rPr lang="en-US" altLang="ja-JP" sz="2600" dirty="0"/>
              <a:t>ALCOA</a:t>
            </a:r>
            <a:r>
              <a:rPr lang="ja-JP" altLang="en-US" sz="2600" dirty="0"/>
              <a:t>に基づき原資料作成が求められており、</a:t>
            </a:r>
            <a:r>
              <a:rPr lang="en-US" altLang="ja-JP" sz="2600" dirty="0"/>
              <a:t>DI</a:t>
            </a:r>
            <a:r>
              <a:rPr lang="ja-JP" altLang="en-US" sz="2600" dirty="0"/>
              <a:t>においても</a:t>
            </a:r>
            <a:r>
              <a:rPr lang="en-US" altLang="ja-JP" sz="2600" dirty="0"/>
              <a:t>ALCOA</a:t>
            </a:r>
            <a:r>
              <a:rPr lang="ja-JP" altLang="en-US" sz="2600" dirty="0"/>
              <a:t>は一部として定義されています。</a:t>
            </a:r>
            <a:endParaRPr lang="en-US" altLang="ja-JP" sz="2600" dirty="0"/>
          </a:p>
          <a:p>
            <a:pPr marL="450850" algn="l"/>
            <a:r>
              <a:rPr lang="en-US" altLang="ja-JP" sz="2600" dirty="0"/>
              <a:t>DI</a:t>
            </a:r>
            <a:r>
              <a:rPr lang="ja-JP" altLang="en-US" sz="2600" dirty="0"/>
              <a:t>では、ガバナンス体制、データガバナンスの在り方も求められています。</a:t>
            </a:r>
            <a:r>
              <a:rPr lang="en-US" altLang="ja-JP" sz="2600" dirty="0">
                <a:solidFill>
                  <a:srgbClr val="FF0000"/>
                </a:solidFill>
              </a:rPr>
              <a:t>GCP</a:t>
            </a:r>
            <a:r>
              <a:rPr lang="ja-JP" altLang="en-US" sz="2600" dirty="0">
                <a:solidFill>
                  <a:srgbClr val="FF0000"/>
                </a:solidFill>
              </a:rPr>
              <a:t>領域では社外システムを利用しているため、社外（医療機関、</a:t>
            </a:r>
            <a:r>
              <a:rPr lang="en-US" altLang="ja-JP" sz="2600" dirty="0">
                <a:solidFill>
                  <a:srgbClr val="FF0000"/>
                </a:solidFill>
              </a:rPr>
              <a:t>CRO</a:t>
            </a:r>
            <a:r>
              <a:rPr lang="ja-JP" altLang="en-US" sz="2600" dirty="0">
                <a:solidFill>
                  <a:srgbClr val="FF0000"/>
                </a:solidFill>
              </a:rPr>
              <a:t>等）に対してガバナンスの対応をしていく必要があります。</a:t>
            </a:r>
            <a:r>
              <a:rPr lang="ja-JP" altLang="en-US" sz="2600" dirty="0"/>
              <a:t>そのため</a:t>
            </a:r>
            <a:r>
              <a:rPr lang="en-US" altLang="ja-JP" sz="2600" dirty="0"/>
              <a:t>GCP</a:t>
            </a:r>
            <a:r>
              <a:rPr lang="ja-JP" altLang="en-US" sz="2600" dirty="0"/>
              <a:t>領域でも</a:t>
            </a:r>
            <a:r>
              <a:rPr lang="en-US" altLang="ja-JP" sz="2600" dirty="0"/>
              <a:t>DI</a:t>
            </a:r>
            <a:r>
              <a:rPr lang="ja-JP" altLang="en-US" sz="2600" dirty="0"/>
              <a:t>対応が求められています。</a:t>
            </a:r>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altLang="ja-JP" sz="2400" dirty="0"/>
          </a:p>
        </p:txBody>
      </p:sp>
    </p:spTree>
    <p:extLst>
      <p:ext uri="{BB962C8B-B14F-4D97-AF65-F5344CB8AC3E}">
        <p14:creationId xmlns:p14="http://schemas.microsoft.com/office/powerpoint/2010/main" val="229813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3</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lang="ja-JP" altLang="en-US" sz="3600" dirty="0">
                <a:solidFill>
                  <a:schemeClr val="tx1"/>
                </a:solidFill>
                <a:latin typeface="+mj-ea"/>
                <a:ea typeface="+mj-ea"/>
              </a:rPr>
              <a:t>目的</a:t>
            </a:r>
            <a:endParaRPr kumimoji="1" lang="ja-JP" altLang="en-US" sz="3600" dirty="0">
              <a:solidFill>
                <a:schemeClr val="tx1"/>
              </a:solidFill>
              <a:latin typeface="+mj-ea"/>
              <a:ea typeface="+mj-ea"/>
            </a:endParaRP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3" name="テキスト ボックス 2">
            <a:extLst>
              <a:ext uri="{FF2B5EF4-FFF2-40B4-BE49-F238E27FC236}">
                <a16:creationId xmlns:a16="http://schemas.microsoft.com/office/drawing/2014/main" id="{59284D2F-98FD-4F84-8E75-2AC2EB194993}"/>
              </a:ext>
            </a:extLst>
          </p:cNvPr>
          <p:cNvSpPr txBox="1"/>
          <p:nvPr/>
        </p:nvSpPr>
        <p:spPr>
          <a:xfrm>
            <a:off x="511393" y="1379536"/>
            <a:ext cx="8325910" cy="3046988"/>
          </a:xfrm>
          <a:prstGeom prst="rect">
            <a:avLst/>
          </a:prstGeom>
          <a:noFill/>
        </p:spPr>
        <p:txBody>
          <a:bodyPr wrap="square" rtlCol="0">
            <a:spAutoFit/>
          </a:bodyPr>
          <a:lstStyle/>
          <a:p>
            <a:r>
              <a:rPr kumimoji="1" lang="ja-JP" altLang="en-US" sz="2400" dirty="0"/>
              <a:t>本資料は、日本国内のＧＣＰ領域について、経営層の方にコンピュータ化システムに関するデータインテグリティ（</a:t>
            </a:r>
            <a:r>
              <a:rPr kumimoji="1" lang="en-US" altLang="ja-JP" sz="2400" dirty="0"/>
              <a:t>Data Integrity</a:t>
            </a:r>
            <a:r>
              <a:rPr lang="ja-JP" altLang="en-US" sz="2400" dirty="0" err="1"/>
              <a:t>、</a:t>
            </a:r>
            <a:r>
              <a:rPr lang="ja-JP" altLang="en-US" sz="2400" dirty="0"/>
              <a:t>以下</a:t>
            </a:r>
            <a:r>
              <a:rPr lang="en-US" altLang="ja-JP" sz="2400" dirty="0"/>
              <a:t>DI</a:t>
            </a:r>
            <a:r>
              <a:rPr lang="ja-JP" altLang="en-US" sz="2400" dirty="0"/>
              <a:t>）対応の必要性をご理解いただくためのものになります。</a:t>
            </a:r>
            <a:endParaRPr lang="en-US" altLang="ja-JP" sz="2400" dirty="0"/>
          </a:p>
          <a:p>
            <a:endParaRPr lang="en-US" altLang="ja-JP" sz="2400" dirty="0"/>
          </a:p>
          <a:p>
            <a:r>
              <a:rPr kumimoji="1" lang="ja-JP" altLang="en-US" sz="2400" dirty="0"/>
              <a:t>ＧＭＰ領域については</a:t>
            </a:r>
            <a:r>
              <a:rPr lang="ja-JP" altLang="en-US" sz="2400" dirty="0"/>
              <a:t>、</a:t>
            </a:r>
            <a:r>
              <a:rPr kumimoji="1" lang="ja-JP" altLang="en-US" sz="2400" dirty="0"/>
              <a:t>日本製薬工業協会　品質委員会　ＧＭＰ部会が</a:t>
            </a:r>
            <a:r>
              <a:rPr kumimoji="1" lang="en-US" altLang="ja-JP" sz="2400" dirty="0"/>
              <a:t>2019</a:t>
            </a:r>
            <a:r>
              <a:rPr kumimoji="1" lang="ja-JP" altLang="en-US" sz="2400" dirty="0"/>
              <a:t>年</a:t>
            </a:r>
            <a:r>
              <a:rPr kumimoji="1" lang="en-US" altLang="ja-JP" sz="2400" dirty="0"/>
              <a:t>5</a:t>
            </a:r>
            <a:r>
              <a:rPr lang="ja-JP" altLang="en-US" sz="2400" dirty="0"/>
              <a:t>月に作成した「データの完全性（経営陣向け）」（</a:t>
            </a:r>
            <a:r>
              <a:rPr lang="en-US" altLang="ja-JP" sz="2400" u="sng" dirty="0">
                <a:solidFill>
                  <a:srgbClr val="0000FF"/>
                </a:solidFill>
                <a:effectLst/>
                <a:ea typeface="Meiryo UI" panose="020B0604030504040204" pitchFamily="50" charset="-128"/>
                <a:cs typeface="Arial" panose="020B0604020202020204" pitchFamily="34" charset="0"/>
                <a:hlinkClick r:id="rId3"/>
              </a:rPr>
              <a:t> https://www.jpma.or.jp/information/quality/index_di.html </a:t>
            </a:r>
            <a:r>
              <a:rPr lang="ja-JP" altLang="en-US" sz="2400" dirty="0"/>
              <a:t>）</a:t>
            </a:r>
            <a:endParaRPr lang="en-US" altLang="ja-JP" sz="2400" dirty="0"/>
          </a:p>
          <a:p>
            <a:r>
              <a:rPr kumimoji="1" lang="ja-JP" altLang="en-US" sz="2400" dirty="0"/>
              <a:t>をご参照ください。</a:t>
            </a:r>
          </a:p>
        </p:txBody>
      </p:sp>
    </p:spTree>
    <p:extLst>
      <p:ext uri="{BB962C8B-B14F-4D97-AF65-F5344CB8AC3E}">
        <p14:creationId xmlns:p14="http://schemas.microsoft.com/office/powerpoint/2010/main" val="231876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4</a:t>
            </a:fld>
            <a:endParaRPr lang="ja-JP" altLang="en-US" dirty="0"/>
          </a:p>
        </p:txBody>
      </p:sp>
      <p:sp>
        <p:nvSpPr>
          <p:cNvPr id="21" name="テキスト プレースホルダ 20"/>
          <p:cNvSpPr>
            <a:spLocks noGrp="1"/>
          </p:cNvSpPr>
          <p:nvPr>
            <p:ph type="body" sz="quarter" idx="13"/>
          </p:nvPr>
        </p:nvSpPr>
        <p:spPr>
          <a:xfrm>
            <a:off x="288681" y="166912"/>
            <a:ext cx="7141482" cy="646331"/>
          </a:xfrm>
        </p:spPr>
        <p:txBody>
          <a:bodyPr/>
          <a:lstStyle/>
          <a:p>
            <a:r>
              <a:rPr kumimoji="1" lang="en-US" altLang="ja-JP" sz="3600" dirty="0">
                <a:solidFill>
                  <a:schemeClr val="tx1"/>
                </a:solidFill>
                <a:latin typeface="+mj-ea"/>
                <a:ea typeface="+mj-ea"/>
              </a:rPr>
              <a:t>DI</a:t>
            </a:r>
            <a:r>
              <a:rPr kumimoji="1" lang="ja-JP" altLang="en-US" sz="3600" dirty="0">
                <a:solidFill>
                  <a:schemeClr val="tx1"/>
                </a:solidFill>
                <a:latin typeface="+mj-ea"/>
                <a:ea typeface="+mj-ea"/>
              </a:rPr>
              <a:t>とは</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dirty="0"/>
          </a:p>
        </p:txBody>
      </p:sp>
      <p:sp>
        <p:nvSpPr>
          <p:cNvPr id="6" name="フローチャート: 代替処理 5">
            <a:extLst>
              <a:ext uri="{FF2B5EF4-FFF2-40B4-BE49-F238E27FC236}">
                <a16:creationId xmlns:a16="http://schemas.microsoft.com/office/drawing/2014/main" id="{DBA5A3AE-7FC0-482B-AA97-53D4FC7445FD}"/>
              </a:ext>
            </a:extLst>
          </p:cNvPr>
          <p:cNvSpPr/>
          <p:nvPr/>
        </p:nvSpPr>
        <p:spPr>
          <a:xfrm>
            <a:off x="793449" y="1489882"/>
            <a:ext cx="7694240" cy="2088232"/>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DI</a:t>
            </a:r>
            <a:r>
              <a:rPr lang="ja-JP" altLang="en-US" sz="3200" dirty="0">
                <a:solidFill>
                  <a:srgbClr val="FF0000"/>
                </a:solidFill>
              </a:rPr>
              <a:t>とは、データが完全で、一貫性があり、正確で、信用でき、信頼できる程度であり、また、データのこれらの特性がデータライフサイクルを通して維持される程度</a:t>
            </a:r>
            <a:r>
              <a:rPr lang="en-US" altLang="ja-JP" sz="3200" baseline="30000" dirty="0">
                <a:solidFill>
                  <a:srgbClr val="FF0000"/>
                </a:solidFill>
              </a:rPr>
              <a:t>※</a:t>
            </a:r>
            <a:endParaRPr kumimoji="1" lang="ja-JP" altLang="en-US" sz="3200" baseline="30000" dirty="0"/>
          </a:p>
        </p:txBody>
      </p:sp>
      <p:sp>
        <p:nvSpPr>
          <p:cNvPr id="8" name="テキスト ボックス 7">
            <a:extLst>
              <a:ext uri="{FF2B5EF4-FFF2-40B4-BE49-F238E27FC236}">
                <a16:creationId xmlns:a16="http://schemas.microsoft.com/office/drawing/2014/main" id="{99BF4A08-94C2-4CD3-A8E6-DDDBAC3BF20B}"/>
              </a:ext>
            </a:extLst>
          </p:cNvPr>
          <p:cNvSpPr txBox="1"/>
          <p:nvPr/>
        </p:nvSpPr>
        <p:spPr>
          <a:xfrm>
            <a:off x="381794" y="6520260"/>
            <a:ext cx="8105895" cy="307777"/>
          </a:xfrm>
          <a:prstGeom prst="rect">
            <a:avLst/>
          </a:prstGeom>
          <a:noFill/>
        </p:spPr>
        <p:txBody>
          <a:bodyPr wrap="square" rtlCol="0">
            <a:spAutoFit/>
          </a:bodyPr>
          <a:lstStyle/>
          <a:p>
            <a:r>
              <a:rPr lang="en-US" altLang="ja-JP" sz="1400" dirty="0"/>
              <a:t>※</a:t>
            </a:r>
            <a:r>
              <a:rPr lang="ja-JP" altLang="en-US" sz="1400" dirty="0"/>
              <a:t>　</a:t>
            </a:r>
            <a:r>
              <a:rPr lang="en-US" altLang="ja-JP" sz="1400" dirty="0"/>
              <a:t>MHRA </a:t>
            </a:r>
            <a:r>
              <a:rPr lang="en-US" altLang="ja-JP" sz="1400" dirty="0" err="1"/>
              <a:t>GxP</a:t>
            </a:r>
            <a:r>
              <a:rPr lang="en-US" altLang="ja-JP" sz="1400" dirty="0"/>
              <a:t> Data Integrity Guidance and Definitions</a:t>
            </a:r>
            <a:r>
              <a:rPr lang="ja-JP" altLang="en-US" sz="1400" dirty="0"/>
              <a:t>より</a:t>
            </a:r>
            <a:endParaRPr kumimoji="1" lang="ja-JP" altLang="en-US" sz="1400" dirty="0"/>
          </a:p>
        </p:txBody>
      </p:sp>
      <p:sp>
        <p:nvSpPr>
          <p:cNvPr id="9" name="フローチャート: 代替処理 8">
            <a:extLst>
              <a:ext uri="{FF2B5EF4-FFF2-40B4-BE49-F238E27FC236}">
                <a16:creationId xmlns:a16="http://schemas.microsoft.com/office/drawing/2014/main" id="{3588D388-6187-4B14-A786-5B1DDD82A35D}"/>
              </a:ext>
            </a:extLst>
          </p:cNvPr>
          <p:cNvSpPr/>
          <p:nvPr/>
        </p:nvSpPr>
        <p:spPr>
          <a:xfrm>
            <a:off x="793449" y="3894510"/>
            <a:ext cx="7694240" cy="208823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DI</a:t>
            </a:r>
            <a:r>
              <a:rPr lang="ja-JP" altLang="en-US" sz="3200" dirty="0">
                <a:solidFill>
                  <a:schemeClr val="tx1"/>
                </a:solidFill>
              </a:rPr>
              <a:t>関連ガイダンスでは、 「医薬品等の承認又は許可等に係る申請等に関する電磁的記録・電子署名利用のための指針」（「</a:t>
            </a:r>
            <a:r>
              <a:rPr lang="en-US" altLang="ja-JP" sz="3200" dirty="0">
                <a:solidFill>
                  <a:schemeClr val="tx1"/>
                </a:solidFill>
              </a:rPr>
              <a:t>ER/ES</a:t>
            </a:r>
            <a:r>
              <a:rPr lang="ja-JP" altLang="en-US" sz="3200" dirty="0">
                <a:solidFill>
                  <a:schemeClr val="tx1"/>
                </a:solidFill>
              </a:rPr>
              <a:t>指針」）の要件も盛り込まれている。</a:t>
            </a:r>
            <a:endParaRPr kumimoji="1" lang="ja-JP" altLang="en-US" sz="3200" baseline="30000" dirty="0">
              <a:solidFill>
                <a:schemeClr val="tx1"/>
              </a:solidFill>
            </a:endParaRPr>
          </a:p>
        </p:txBody>
      </p:sp>
    </p:spTree>
    <p:extLst>
      <p:ext uri="{BB962C8B-B14F-4D97-AF65-F5344CB8AC3E}">
        <p14:creationId xmlns:p14="http://schemas.microsoft.com/office/powerpoint/2010/main" val="170949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領域の特徴</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タイトル 1"/>
          <p:cNvSpPr txBox="1">
            <a:spLocks/>
          </p:cNvSpPr>
          <p:nvPr/>
        </p:nvSpPr>
        <p:spPr>
          <a:xfrm>
            <a:off x="422820" y="1340768"/>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Wingdings" panose="05000000000000000000" pitchFamily="2" charset="2"/>
              <a:buChar char="n"/>
              <a:tabLst/>
              <a:defRPr/>
            </a:pPr>
            <a:r>
              <a:rPr kumimoji="1" lang="ja-JP" altLang="en-US" sz="28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ガバナンス</a:t>
            </a:r>
            <a:endParaRPr kumimoji="1" lang="en-US" altLang="ja-JP" sz="28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pic>
        <p:nvPicPr>
          <p:cNvPr id="3" name="図 2">
            <a:extLst>
              <a:ext uri="{FF2B5EF4-FFF2-40B4-BE49-F238E27FC236}">
                <a16:creationId xmlns:a16="http://schemas.microsoft.com/office/drawing/2014/main" id="{C160F6BC-9A31-4E12-9AD3-9AAE67286D06}"/>
              </a:ext>
            </a:extLst>
          </p:cNvPr>
          <p:cNvPicPr>
            <a:picLocks noChangeAspect="1"/>
          </p:cNvPicPr>
          <p:nvPr/>
        </p:nvPicPr>
        <p:blipFill>
          <a:blip r:embed="rId3"/>
          <a:stretch>
            <a:fillRect/>
          </a:stretch>
        </p:blipFill>
        <p:spPr>
          <a:xfrm>
            <a:off x="539552" y="2420888"/>
            <a:ext cx="1345332" cy="1345332"/>
          </a:xfrm>
          <a:prstGeom prst="rect">
            <a:avLst/>
          </a:prstGeom>
        </p:spPr>
      </p:pic>
      <p:pic>
        <p:nvPicPr>
          <p:cNvPr id="6" name="図 5">
            <a:extLst>
              <a:ext uri="{FF2B5EF4-FFF2-40B4-BE49-F238E27FC236}">
                <a16:creationId xmlns:a16="http://schemas.microsoft.com/office/drawing/2014/main" id="{8694B25C-D3E3-42A0-9C05-A703F38B2B2C}"/>
              </a:ext>
            </a:extLst>
          </p:cNvPr>
          <p:cNvPicPr>
            <a:picLocks noChangeAspect="1"/>
          </p:cNvPicPr>
          <p:nvPr/>
        </p:nvPicPr>
        <p:blipFill>
          <a:blip r:embed="rId4"/>
          <a:stretch>
            <a:fillRect/>
          </a:stretch>
        </p:blipFill>
        <p:spPr>
          <a:xfrm>
            <a:off x="2975476" y="2422845"/>
            <a:ext cx="1341236" cy="1347333"/>
          </a:xfrm>
          <a:prstGeom prst="rect">
            <a:avLst/>
          </a:prstGeom>
        </p:spPr>
      </p:pic>
      <p:pic>
        <p:nvPicPr>
          <p:cNvPr id="7" name="図 6">
            <a:extLst>
              <a:ext uri="{FF2B5EF4-FFF2-40B4-BE49-F238E27FC236}">
                <a16:creationId xmlns:a16="http://schemas.microsoft.com/office/drawing/2014/main" id="{BC5BDA99-1F3C-448A-87A3-4ABD449138D4}"/>
              </a:ext>
            </a:extLst>
          </p:cNvPr>
          <p:cNvPicPr>
            <a:picLocks noChangeAspect="1"/>
          </p:cNvPicPr>
          <p:nvPr/>
        </p:nvPicPr>
        <p:blipFill>
          <a:blip r:embed="rId5"/>
          <a:stretch>
            <a:fillRect/>
          </a:stretch>
        </p:blipFill>
        <p:spPr>
          <a:xfrm>
            <a:off x="5542174" y="2035888"/>
            <a:ext cx="1345333" cy="1730332"/>
          </a:xfrm>
          <a:prstGeom prst="rect">
            <a:avLst/>
          </a:prstGeom>
        </p:spPr>
      </p:pic>
      <p:pic>
        <p:nvPicPr>
          <p:cNvPr id="9" name="図 8">
            <a:extLst>
              <a:ext uri="{FF2B5EF4-FFF2-40B4-BE49-F238E27FC236}">
                <a16:creationId xmlns:a16="http://schemas.microsoft.com/office/drawing/2014/main" id="{E2FEFA4D-9EF2-4487-B98D-5725DA5DBD8E}"/>
              </a:ext>
            </a:extLst>
          </p:cNvPr>
          <p:cNvPicPr>
            <a:picLocks noChangeAspect="1"/>
          </p:cNvPicPr>
          <p:nvPr/>
        </p:nvPicPr>
        <p:blipFill>
          <a:blip r:embed="rId6"/>
          <a:stretch>
            <a:fillRect/>
          </a:stretch>
        </p:blipFill>
        <p:spPr>
          <a:xfrm flipH="1">
            <a:off x="5786193" y="4290040"/>
            <a:ext cx="1523407" cy="1793378"/>
          </a:xfrm>
          <a:prstGeom prst="rect">
            <a:avLst/>
          </a:prstGeom>
        </p:spPr>
      </p:pic>
      <p:pic>
        <p:nvPicPr>
          <p:cNvPr id="10" name="図 9">
            <a:extLst>
              <a:ext uri="{FF2B5EF4-FFF2-40B4-BE49-F238E27FC236}">
                <a16:creationId xmlns:a16="http://schemas.microsoft.com/office/drawing/2014/main" id="{EBDAC84E-6A90-49F7-AA2E-CC0C321EAF8E}"/>
              </a:ext>
            </a:extLst>
          </p:cNvPr>
          <p:cNvPicPr>
            <a:picLocks noChangeAspect="1"/>
          </p:cNvPicPr>
          <p:nvPr/>
        </p:nvPicPr>
        <p:blipFill>
          <a:blip r:embed="rId7"/>
          <a:stretch>
            <a:fillRect/>
          </a:stretch>
        </p:blipFill>
        <p:spPr>
          <a:xfrm flipH="1">
            <a:off x="7612328" y="1865608"/>
            <a:ext cx="1136136" cy="1430956"/>
          </a:xfrm>
          <a:prstGeom prst="rect">
            <a:avLst/>
          </a:prstGeom>
        </p:spPr>
      </p:pic>
      <p:pic>
        <p:nvPicPr>
          <p:cNvPr id="11" name="図 10">
            <a:extLst>
              <a:ext uri="{FF2B5EF4-FFF2-40B4-BE49-F238E27FC236}">
                <a16:creationId xmlns:a16="http://schemas.microsoft.com/office/drawing/2014/main" id="{0279B893-2523-4B4F-995E-B2139435FF4A}"/>
              </a:ext>
            </a:extLst>
          </p:cNvPr>
          <p:cNvPicPr>
            <a:picLocks noChangeAspect="1"/>
          </p:cNvPicPr>
          <p:nvPr/>
        </p:nvPicPr>
        <p:blipFill>
          <a:blip r:embed="rId8"/>
          <a:stretch>
            <a:fillRect/>
          </a:stretch>
        </p:blipFill>
        <p:spPr>
          <a:xfrm>
            <a:off x="7209206" y="3629841"/>
            <a:ext cx="1178911" cy="1338089"/>
          </a:xfrm>
          <a:prstGeom prst="rect">
            <a:avLst/>
          </a:prstGeom>
        </p:spPr>
      </p:pic>
      <p:sp>
        <p:nvSpPr>
          <p:cNvPr id="14" name="テキスト ボックス 13">
            <a:extLst>
              <a:ext uri="{FF2B5EF4-FFF2-40B4-BE49-F238E27FC236}">
                <a16:creationId xmlns:a16="http://schemas.microsoft.com/office/drawing/2014/main" id="{F1D0017E-1079-4308-8787-1FEC2B185EA3}"/>
              </a:ext>
            </a:extLst>
          </p:cNvPr>
          <p:cNvSpPr txBox="1"/>
          <p:nvPr/>
        </p:nvSpPr>
        <p:spPr>
          <a:xfrm>
            <a:off x="539552" y="4068429"/>
            <a:ext cx="1438864" cy="369332"/>
          </a:xfrm>
          <a:prstGeom prst="rect">
            <a:avLst/>
          </a:prstGeom>
          <a:noFill/>
        </p:spPr>
        <p:txBody>
          <a:bodyPr wrap="square" rtlCol="0">
            <a:spAutoFit/>
          </a:bodyPr>
          <a:lstStyle/>
          <a:p>
            <a:r>
              <a:rPr kumimoji="1" lang="ja-JP" altLang="en-US" dirty="0"/>
              <a:t>製薬企業</a:t>
            </a:r>
          </a:p>
        </p:txBody>
      </p:sp>
      <p:sp>
        <p:nvSpPr>
          <p:cNvPr id="16" name="テキスト ボックス 15">
            <a:extLst>
              <a:ext uri="{FF2B5EF4-FFF2-40B4-BE49-F238E27FC236}">
                <a16:creationId xmlns:a16="http://schemas.microsoft.com/office/drawing/2014/main" id="{0C159B43-35F2-4BE1-9748-DA25244F727B}"/>
              </a:ext>
            </a:extLst>
          </p:cNvPr>
          <p:cNvSpPr txBox="1"/>
          <p:nvPr/>
        </p:nvSpPr>
        <p:spPr>
          <a:xfrm>
            <a:off x="3205144" y="4077072"/>
            <a:ext cx="1438864" cy="369332"/>
          </a:xfrm>
          <a:prstGeom prst="rect">
            <a:avLst/>
          </a:prstGeom>
          <a:noFill/>
        </p:spPr>
        <p:txBody>
          <a:bodyPr wrap="square" rtlCol="0">
            <a:spAutoFit/>
          </a:bodyPr>
          <a:lstStyle/>
          <a:p>
            <a:r>
              <a:rPr kumimoji="1" lang="en-US" altLang="ja-JP" dirty="0"/>
              <a:t>CRO</a:t>
            </a:r>
            <a:endParaRPr kumimoji="1" lang="ja-JP" altLang="en-US" dirty="0"/>
          </a:p>
        </p:txBody>
      </p:sp>
      <p:sp>
        <p:nvSpPr>
          <p:cNvPr id="15" name="四角形: 角を丸くする 14">
            <a:extLst>
              <a:ext uri="{FF2B5EF4-FFF2-40B4-BE49-F238E27FC236}">
                <a16:creationId xmlns:a16="http://schemas.microsoft.com/office/drawing/2014/main" id="{F835FCDA-7A9F-4AB3-A4C4-6E7642BB3434}"/>
              </a:ext>
            </a:extLst>
          </p:cNvPr>
          <p:cNvSpPr/>
          <p:nvPr/>
        </p:nvSpPr>
        <p:spPr>
          <a:xfrm>
            <a:off x="5364088" y="1340768"/>
            <a:ext cx="3501374" cy="51794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647CE0C-771A-450D-AFE3-D5EFB5D7C37D}"/>
              </a:ext>
            </a:extLst>
          </p:cNvPr>
          <p:cNvSpPr/>
          <p:nvPr/>
        </p:nvSpPr>
        <p:spPr>
          <a:xfrm>
            <a:off x="2123728" y="2958300"/>
            <a:ext cx="648072" cy="338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B3220335-4355-4468-BBAF-A6C3CE62570F}"/>
              </a:ext>
            </a:extLst>
          </p:cNvPr>
          <p:cNvSpPr/>
          <p:nvPr/>
        </p:nvSpPr>
        <p:spPr>
          <a:xfrm>
            <a:off x="4469736" y="2958300"/>
            <a:ext cx="648072" cy="338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カーブ 17">
            <a:extLst>
              <a:ext uri="{FF2B5EF4-FFF2-40B4-BE49-F238E27FC236}">
                <a16:creationId xmlns:a16="http://schemas.microsoft.com/office/drawing/2014/main" id="{874CD56A-BB56-421A-BDC5-DF8D15DEB7A9}"/>
              </a:ext>
            </a:extLst>
          </p:cNvPr>
          <p:cNvSpPr/>
          <p:nvPr/>
        </p:nvSpPr>
        <p:spPr>
          <a:xfrm>
            <a:off x="1978416" y="1928081"/>
            <a:ext cx="5761936" cy="6368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矢印: 下カーブ 19">
            <a:extLst>
              <a:ext uri="{FF2B5EF4-FFF2-40B4-BE49-F238E27FC236}">
                <a16:creationId xmlns:a16="http://schemas.microsoft.com/office/drawing/2014/main" id="{B5590E88-908B-4F3E-8C5B-BFA82A19033D}"/>
              </a:ext>
            </a:extLst>
          </p:cNvPr>
          <p:cNvSpPr/>
          <p:nvPr/>
        </p:nvSpPr>
        <p:spPr>
          <a:xfrm rot="560252">
            <a:off x="2008253" y="2394778"/>
            <a:ext cx="5761936" cy="6368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矢印: 下カーブ 11">
            <a:extLst>
              <a:ext uri="{FF2B5EF4-FFF2-40B4-BE49-F238E27FC236}">
                <a16:creationId xmlns:a16="http://schemas.microsoft.com/office/drawing/2014/main" id="{5B9359D9-CBED-4AB9-AEBB-73AC87404C3A}"/>
              </a:ext>
            </a:extLst>
          </p:cNvPr>
          <p:cNvSpPr/>
          <p:nvPr/>
        </p:nvSpPr>
        <p:spPr>
          <a:xfrm rot="8632367">
            <a:off x="7147979" y="5065749"/>
            <a:ext cx="1226940" cy="36088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矢印: 下カーブ 21">
            <a:extLst>
              <a:ext uri="{FF2B5EF4-FFF2-40B4-BE49-F238E27FC236}">
                <a16:creationId xmlns:a16="http://schemas.microsoft.com/office/drawing/2014/main" id="{0C3B191F-E4F4-45C8-A668-D3BE1FD11B52}"/>
              </a:ext>
            </a:extLst>
          </p:cNvPr>
          <p:cNvSpPr/>
          <p:nvPr/>
        </p:nvSpPr>
        <p:spPr>
          <a:xfrm rot="6836711">
            <a:off x="7183842" y="4341566"/>
            <a:ext cx="2595579" cy="8486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B5FDEA78-C0CB-402C-AC21-710F0307671B}"/>
              </a:ext>
            </a:extLst>
          </p:cNvPr>
          <p:cNvPicPr>
            <a:picLocks noChangeAspect="1"/>
          </p:cNvPicPr>
          <p:nvPr/>
        </p:nvPicPr>
        <p:blipFill>
          <a:blip r:embed="rId9"/>
          <a:stretch>
            <a:fillRect/>
          </a:stretch>
        </p:blipFill>
        <p:spPr>
          <a:xfrm>
            <a:off x="632153" y="4598636"/>
            <a:ext cx="3637787" cy="2152659"/>
          </a:xfrm>
          <a:prstGeom prst="rect">
            <a:avLst/>
          </a:prstGeom>
        </p:spPr>
      </p:pic>
    </p:spTree>
    <p:extLst>
      <p:ext uri="{BB962C8B-B14F-4D97-AF65-F5344CB8AC3E}">
        <p14:creationId xmlns:p14="http://schemas.microsoft.com/office/powerpoint/2010/main" val="28217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F5F1E6B-268E-484B-B95D-3C15AE459E89}"/>
              </a:ext>
            </a:extLst>
          </p:cNvPr>
          <p:cNvSpPr>
            <a:spLocks noGrp="1"/>
          </p:cNvSpPr>
          <p:nvPr>
            <p:ph type="body" sz="quarter" idx="13"/>
          </p:nvPr>
        </p:nvSpPr>
        <p:spPr>
          <a:xfrm>
            <a:off x="288681" y="166912"/>
            <a:ext cx="7141482" cy="646331"/>
          </a:xfrm>
        </p:spPr>
        <p:txBody>
          <a:bodyPr/>
          <a:lstStyle/>
          <a:p>
            <a:r>
              <a:rPr kumimoji="1" lang="en-US" altLang="ja-JP" sz="3600" dirty="0">
                <a:solidFill>
                  <a:schemeClr val="tx1"/>
                </a:solidFill>
                <a:latin typeface="+mj-ea"/>
                <a:ea typeface="+mj-ea"/>
              </a:rPr>
              <a:t>DI</a:t>
            </a:r>
            <a:r>
              <a:rPr kumimoji="1" lang="ja-JP" altLang="en-US" sz="3600" dirty="0">
                <a:solidFill>
                  <a:schemeClr val="tx1"/>
                </a:solidFill>
                <a:latin typeface="+mj-ea"/>
                <a:ea typeface="+mj-ea"/>
              </a:rPr>
              <a:t>の適用に関する領域別の特徴</a:t>
            </a:r>
          </a:p>
        </p:txBody>
      </p:sp>
      <p:graphicFrame>
        <p:nvGraphicFramePr>
          <p:cNvPr id="3" name="表 2">
            <a:extLst>
              <a:ext uri="{FF2B5EF4-FFF2-40B4-BE49-F238E27FC236}">
                <a16:creationId xmlns:a16="http://schemas.microsoft.com/office/drawing/2014/main" id="{BD4C92DB-D282-4C42-8AC1-E2448C025CA8}"/>
              </a:ext>
            </a:extLst>
          </p:cNvPr>
          <p:cNvGraphicFramePr>
            <a:graphicFrameLocks noGrp="1"/>
          </p:cNvGraphicFramePr>
          <p:nvPr>
            <p:extLst>
              <p:ext uri="{D42A27DB-BD31-4B8C-83A1-F6EECF244321}">
                <p14:modId xmlns:p14="http://schemas.microsoft.com/office/powerpoint/2010/main" val="762728215"/>
              </p:ext>
            </p:extLst>
          </p:nvPr>
        </p:nvGraphicFramePr>
        <p:xfrm>
          <a:off x="427150" y="1196752"/>
          <a:ext cx="8438312" cy="4937760"/>
        </p:xfrm>
        <a:graphic>
          <a:graphicData uri="http://schemas.openxmlformats.org/drawingml/2006/table">
            <a:tbl>
              <a:tblPr firstRow="1" bandRow="1">
                <a:tableStyleId>{5C22544A-7EE6-4342-B048-85BDC9FD1C3A}</a:tableStyleId>
              </a:tblPr>
              <a:tblGrid>
                <a:gridCol w="1343925">
                  <a:extLst>
                    <a:ext uri="{9D8B030D-6E8A-4147-A177-3AD203B41FA5}">
                      <a16:colId xmlns:a16="http://schemas.microsoft.com/office/drawing/2014/main" val="1336926753"/>
                    </a:ext>
                  </a:extLst>
                </a:gridCol>
                <a:gridCol w="7094387">
                  <a:extLst>
                    <a:ext uri="{9D8B030D-6E8A-4147-A177-3AD203B41FA5}">
                      <a16:colId xmlns:a16="http://schemas.microsoft.com/office/drawing/2014/main" val="2815931884"/>
                    </a:ext>
                  </a:extLst>
                </a:gridCol>
              </a:tblGrid>
              <a:tr h="370840">
                <a:tc>
                  <a:txBody>
                    <a:bodyPr/>
                    <a:lstStyle/>
                    <a:p>
                      <a:r>
                        <a:rPr kumimoji="1" lang="ja-JP" altLang="en-US" sz="2000" dirty="0"/>
                        <a:t>領域</a:t>
                      </a:r>
                    </a:p>
                  </a:txBody>
                  <a:tcPr/>
                </a:tc>
                <a:tc>
                  <a:txBody>
                    <a:bodyPr/>
                    <a:lstStyle/>
                    <a:p>
                      <a:r>
                        <a:rPr kumimoji="1" lang="ja-JP" altLang="en-US" sz="2000" dirty="0"/>
                        <a:t>特徴</a:t>
                      </a:r>
                    </a:p>
                  </a:txBody>
                  <a:tcPr/>
                </a:tc>
                <a:extLst>
                  <a:ext uri="{0D108BD9-81ED-4DB2-BD59-A6C34878D82A}">
                    <a16:rowId xmlns:a16="http://schemas.microsoft.com/office/drawing/2014/main" val="1235779564"/>
                  </a:ext>
                </a:extLst>
              </a:tr>
              <a:tr h="370840">
                <a:tc>
                  <a:txBody>
                    <a:bodyPr/>
                    <a:lstStyle/>
                    <a:p>
                      <a:r>
                        <a:rPr kumimoji="1" lang="ja-JP" altLang="en-US" sz="2000" dirty="0"/>
                        <a:t>ＧＭＰ</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dirty="0"/>
                        <a:t>主に生産をつかさどる機械が生成する記録の完全性を求めており、</a:t>
                      </a:r>
                      <a:r>
                        <a:rPr kumimoji="1" lang="ja-JP" altLang="en-US" sz="2000" kern="1200" dirty="0">
                          <a:solidFill>
                            <a:schemeClr val="dk1"/>
                          </a:solidFill>
                          <a:effectLst/>
                          <a:latin typeface="+mn-lt"/>
                          <a:ea typeface="+mn-ea"/>
                          <a:cs typeface="+mn-cs"/>
                        </a:rPr>
                        <a:t>データの重要度やリスクを比較的評価しやすい</a:t>
                      </a:r>
                      <a:endParaRPr kumimoji="1" lang="en-US" altLang="ja-JP" sz="20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dirty="0"/>
                        <a:t>委託生産の場合においても、委託先が</a:t>
                      </a:r>
                      <a:r>
                        <a:rPr kumimoji="1" lang="en-US" altLang="ja-JP" sz="2000" dirty="0"/>
                        <a:t>GMP</a:t>
                      </a:r>
                      <a:r>
                        <a:rPr kumimoji="1" lang="ja-JP" altLang="en-US" sz="2000" dirty="0"/>
                        <a:t>規制下で業務を実施しているため、ガバナンス統制が比較的効きやすい</a:t>
                      </a:r>
                    </a:p>
                  </a:txBody>
                  <a:tcPr/>
                </a:tc>
                <a:extLst>
                  <a:ext uri="{0D108BD9-81ED-4DB2-BD59-A6C34878D82A}">
                    <a16:rowId xmlns:a16="http://schemas.microsoft.com/office/drawing/2014/main" val="4057998981"/>
                  </a:ext>
                </a:extLst>
              </a:tr>
              <a:tr h="377656">
                <a:tc>
                  <a:txBody>
                    <a:bodyPr/>
                    <a:lstStyle/>
                    <a:p>
                      <a:r>
                        <a:rPr kumimoji="1" lang="ja-JP" altLang="en-US" sz="2000" dirty="0"/>
                        <a:t>ＧＬＰ</a:t>
                      </a:r>
                    </a:p>
                  </a:txBody>
                  <a:tcPr/>
                </a:tc>
                <a:tc>
                  <a:txBody>
                    <a:bodyPr/>
                    <a:lstStyle/>
                    <a:p>
                      <a:pPr marL="285750" indent="-285750">
                        <a:buFont typeface="Wingdings" panose="05000000000000000000" pitchFamily="2" charset="2"/>
                        <a:buChar char="l"/>
                      </a:pPr>
                      <a:r>
                        <a:rPr kumimoji="1" lang="ja-JP" altLang="en-US" sz="2000" dirty="0"/>
                        <a:t>主に実験で生成する記録の完全性を求めており、</a:t>
                      </a:r>
                      <a:r>
                        <a:rPr kumimoji="1" lang="ja-JP" altLang="en-US" sz="2000" kern="1200" dirty="0">
                          <a:solidFill>
                            <a:schemeClr val="dk1"/>
                          </a:solidFill>
                          <a:effectLst/>
                          <a:latin typeface="+mn-lt"/>
                          <a:ea typeface="+mn-ea"/>
                          <a:cs typeface="+mn-cs"/>
                        </a:rPr>
                        <a:t>データの重要度やリスクを比較的評価しやすい</a:t>
                      </a:r>
                      <a:endParaRPr kumimoji="1" lang="ja-JP" altLang="en-US" sz="20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dirty="0"/>
                        <a:t>試験委託の場合においても、委託先が</a:t>
                      </a:r>
                      <a:r>
                        <a:rPr kumimoji="1" lang="en-US" altLang="ja-JP" sz="2000" dirty="0"/>
                        <a:t>GLP</a:t>
                      </a:r>
                      <a:r>
                        <a:rPr kumimoji="1" lang="ja-JP" altLang="en-US" sz="2000" dirty="0"/>
                        <a:t>規制下で業務を実施しているため、ガバナンス統制が比較的効きやすい</a:t>
                      </a:r>
                    </a:p>
                  </a:txBody>
                  <a:tcPr/>
                </a:tc>
                <a:extLst>
                  <a:ext uri="{0D108BD9-81ED-4DB2-BD59-A6C34878D82A}">
                    <a16:rowId xmlns:a16="http://schemas.microsoft.com/office/drawing/2014/main" val="3991257034"/>
                  </a:ext>
                </a:extLst>
              </a:tr>
              <a:tr h="370840">
                <a:tc>
                  <a:txBody>
                    <a:bodyPr/>
                    <a:lstStyle/>
                    <a:p>
                      <a:r>
                        <a:rPr kumimoji="1" lang="ja-JP" altLang="en-US" sz="2000" b="1" dirty="0">
                          <a:solidFill>
                            <a:srgbClr val="FF0000"/>
                          </a:solidFill>
                        </a:rPr>
                        <a:t>ＧＣＰ</a:t>
                      </a:r>
                    </a:p>
                  </a:txBody>
                  <a:tcPr/>
                </a:tc>
                <a:tc>
                  <a:txBody>
                    <a:bodyPr/>
                    <a:lstStyle/>
                    <a:p>
                      <a:pPr marL="285750" indent="-285750">
                        <a:buFont typeface="Wingdings" panose="05000000000000000000" pitchFamily="2" charset="2"/>
                        <a:buChar char="l"/>
                      </a:pPr>
                      <a:r>
                        <a:rPr kumimoji="1" lang="ja-JP" altLang="en-US" sz="2000" b="1" u="sng" dirty="0">
                          <a:solidFill>
                            <a:srgbClr val="FF0000"/>
                          </a:solidFill>
                        </a:rPr>
                        <a:t>治験中に医療機関で生成する記録が対象になるため、治験で収集するデータの重要度の評価は可能であるが、リスク評価は難しい</a:t>
                      </a:r>
                      <a:endParaRPr kumimoji="1" lang="en-US" altLang="ja-JP" sz="2000" b="1" u="sng" dirty="0">
                        <a:solidFill>
                          <a:srgbClr val="FF0000"/>
                        </a:solidFill>
                      </a:endParaRPr>
                    </a:p>
                    <a:p>
                      <a:pPr marL="285750" indent="-285750">
                        <a:buFont typeface="Wingdings" panose="05000000000000000000" pitchFamily="2" charset="2"/>
                        <a:buChar char="l"/>
                      </a:pPr>
                      <a:r>
                        <a:rPr kumimoji="1" lang="ja-JP" altLang="en-US" sz="2000" dirty="0"/>
                        <a:t>医療機関に対して、治験依頼者側からガバナンス統制をとることは難しいため、</a:t>
                      </a:r>
                      <a:r>
                        <a:rPr kumimoji="1" lang="en-US" altLang="ja-JP" sz="2000" dirty="0"/>
                        <a:t>GMP</a:t>
                      </a:r>
                      <a:r>
                        <a:rPr kumimoji="1" lang="ja-JP" altLang="en-US" sz="2000" dirty="0"/>
                        <a:t>領域と同程度の基準、手順、計画（例：</a:t>
                      </a:r>
                      <a:r>
                        <a:rPr kumimoji="1" lang="en-US" altLang="ja-JP" sz="2000" dirty="0"/>
                        <a:t>Data Integrity Master Plan</a:t>
                      </a:r>
                      <a:r>
                        <a:rPr kumimoji="1" lang="ja-JP" altLang="en-US" sz="2000" dirty="0"/>
                        <a:t>）を適用することが難しい</a:t>
                      </a:r>
                      <a:endParaRPr kumimoji="1" lang="en-US" altLang="ja-JP" sz="2000" dirty="0"/>
                    </a:p>
                  </a:txBody>
                  <a:tcPr/>
                </a:tc>
                <a:extLst>
                  <a:ext uri="{0D108BD9-81ED-4DB2-BD59-A6C34878D82A}">
                    <a16:rowId xmlns:a16="http://schemas.microsoft.com/office/drawing/2014/main" val="3043496373"/>
                  </a:ext>
                </a:extLst>
              </a:tr>
            </a:tbl>
          </a:graphicData>
        </a:graphic>
      </p:graphicFrame>
      <p:sp>
        <p:nvSpPr>
          <p:cNvPr id="4" name="スライド番号プレースホルダー 1">
            <a:extLst>
              <a:ext uri="{FF2B5EF4-FFF2-40B4-BE49-F238E27FC236}">
                <a16:creationId xmlns:a16="http://schemas.microsoft.com/office/drawing/2014/main" id="{4E799513-108F-4600-A6BC-62E18EA58FBF}"/>
              </a:ext>
            </a:extLst>
          </p:cNvPr>
          <p:cNvSpPr>
            <a:spLocks noGrp="1"/>
          </p:cNvSpPr>
          <p:nvPr>
            <p:ph type="sldNum" sz="quarter" idx="12"/>
          </p:nvPr>
        </p:nvSpPr>
        <p:spPr>
          <a:xfrm>
            <a:off x="6731862" y="652026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241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7</a:t>
            </a:fld>
            <a:endParaRPr lang="ja-JP" altLang="en-US" dirty="0"/>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altLang="ja-JP" sz="2400" dirty="0"/>
          </a:p>
        </p:txBody>
      </p:sp>
      <p:sp>
        <p:nvSpPr>
          <p:cNvPr id="10" name="テキスト プレースホルダ 20">
            <a:extLst>
              <a:ext uri="{FF2B5EF4-FFF2-40B4-BE49-F238E27FC236}">
                <a16:creationId xmlns:a16="http://schemas.microsoft.com/office/drawing/2014/main" id="{9E0BC980-AFC6-4FBF-8094-256831FDA3B7}"/>
              </a:ext>
            </a:extLst>
          </p:cNvPr>
          <p:cNvSpPr>
            <a:spLocks noGrp="1"/>
          </p:cNvSpPr>
          <p:nvPr>
            <p:ph type="body" sz="quarter" idx="13"/>
          </p:nvPr>
        </p:nvSpPr>
        <p:spPr>
          <a:xfrm>
            <a:off x="288925" y="166689"/>
            <a:ext cx="7955483" cy="784538"/>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領域におけるデータライフサイクル</a:t>
            </a:r>
          </a:p>
        </p:txBody>
      </p:sp>
      <p:sp>
        <p:nvSpPr>
          <p:cNvPr id="12" name="テキスト ボックス 11">
            <a:extLst>
              <a:ext uri="{FF2B5EF4-FFF2-40B4-BE49-F238E27FC236}">
                <a16:creationId xmlns:a16="http://schemas.microsoft.com/office/drawing/2014/main" id="{B7F52CC5-2880-426E-9437-8C94175D5B1A}"/>
              </a:ext>
            </a:extLst>
          </p:cNvPr>
          <p:cNvSpPr txBox="1"/>
          <p:nvPr/>
        </p:nvSpPr>
        <p:spPr bwMode="auto">
          <a:xfrm>
            <a:off x="179512" y="2381579"/>
            <a:ext cx="2527099" cy="1015663"/>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ＭＳ Ｐゴシック" panose="020B0600070205080204" pitchFamily="50" charset="-128"/>
                <a:ea typeface="ＭＳ Ｐゴシック" panose="020B0600070205080204" pitchFamily="50" charset="-128"/>
              </a:rPr>
              <a:t>・医療機関のカルテ</a:t>
            </a:r>
            <a:endParaRPr lang="en-US" altLang="ja-JP" sz="2000" dirty="0">
              <a:latin typeface="ＭＳ Ｐゴシック" panose="020B0600070205080204" pitchFamily="50" charset="-128"/>
              <a:ea typeface="ＭＳ Ｐゴシック" panose="020B0600070205080204" pitchFamily="50" charset="-128"/>
            </a:endParaRPr>
          </a:p>
          <a:p>
            <a:pPr>
              <a:defRPr/>
            </a:pPr>
            <a:r>
              <a:rPr lang="ja-JP" altLang="en-US" sz="2000" dirty="0">
                <a:latin typeface="ＭＳ Ｐゴシック" panose="020B0600070205080204" pitchFamily="50" charset="-128"/>
                <a:ea typeface="ＭＳ Ｐゴシック" panose="020B0600070205080204" pitchFamily="50" charset="-128"/>
              </a:rPr>
              <a:t>・臨床検査データ</a:t>
            </a:r>
            <a:endParaRPr lang="en-US" altLang="ja-JP" sz="2000" dirty="0">
              <a:latin typeface="ＭＳ Ｐゴシック" panose="020B0600070205080204" pitchFamily="50" charset="-128"/>
              <a:ea typeface="ＭＳ Ｐゴシック" panose="020B0600070205080204" pitchFamily="50" charset="-128"/>
            </a:endParaRPr>
          </a:p>
          <a:p>
            <a:pPr>
              <a:defRPr/>
            </a:pPr>
            <a:r>
              <a:rPr lang="ja-JP" altLang="en-US" sz="2000" dirty="0">
                <a:latin typeface="ＭＳ Ｐゴシック" panose="020B0600070205080204" pitchFamily="50" charset="-128"/>
                <a:ea typeface="ＭＳ Ｐゴシック" panose="020B0600070205080204" pitchFamily="50" charset="-128"/>
              </a:rPr>
              <a:t>・被験者データ</a:t>
            </a:r>
            <a:endParaRPr lang="en-US" altLang="ja-JP" sz="20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B892E8FE-B00C-4C25-9E97-E9772092B0B8}"/>
              </a:ext>
            </a:extLst>
          </p:cNvPr>
          <p:cNvSpPr txBox="1"/>
          <p:nvPr/>
        </p:nvSpPr>
        <p:spPr bwMode="auto">
          <a:xfrm>
            <a:off x="2627784" y="2381579"/>
            <a:ext cx="2232248" cy="707886"/>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ＭＳ Ｐゴシック" panose="020B0600070205080204" pitchFamily="50" charset="-128"/>
                <a:ea typeface="ＭＳ Ｐゴシック" panose="020B0600070205080204" pitchFamily="50" charset="-128"/>
              </a:rPr>
              <a:t>・データベース化</a:t>
            </a:r>
            <a:endParaRPr lang="en-US" altLang="ja-JP" sz="2000" dirty="0">
              <a:latin typeface="ＭＳ Ｐゴシック" panose="020B0600070205080204" pitchFamily="50" charset="-128"/>
              <a:ea typeface="ＭＳ Ｐゴシック" panose="020B0600070205080204" pitchFamily="50" charset="-128"/>
            </a:endParaRPr>
          </a:p>
          <a:p>
            <a:pPr>
              <a:defRPr/>
            </a:pPr>
            <a:r>
              <a:rPr lang="ja-JP" altLang="en-US" sz="2000" dirty="0">
                <a:latin typeface="ＭＳ Ｐゴシック" panose="020B0600070205080204" pitchFamily="50" charset="-128"/>
                <a:ea typeface="ＭＳ Ｐゴシック" panose="020B0600070205080204" pitchFamily="50" charset="-128"/>
              </a:rPr>
              <a:t>・解析</a:t>
            </a:r>
            <a:endParaRPr lang="en-US" altLang="ja-JP" sz="20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C8174C02-18A8-4D1F-B21C-945A1A1131B9}"/>
              </a:ext>
            </a:extLst>
          </p:cNvPr>
          <p:cNvSpPr txBox="1"/>
          <p:nvPr/>
        </p:nvSpPr>
        <p:spPr bwMode="auto">
          <a:xfrm>
            <a:off x="4860032" y="2374028"/>
            <a:ext cx="1800200" cy="1015663"/>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ＭＳ Ｐゴシック" panose="020B0600070205080204" pitchFamily="50" charset="-128"/>
                <a:ea typeface="ＭＳ Ｐゴシック" panose="020B0600070205080204" pitchFamily="50" charset="-128"/>
              </a:rPr>
              <a:t>・試験報告書</a:t>
            </a:r>
            <a:endParaRPr lang="en-US" altLang="ja-JP" sz="2000" dirty="0">
              <a:latin typeface="ＭＳ Ｐゴシック" panose="020B0600070205080204" pitchFamily="50" charset="-128"/>
              <a:ea typeface="ＭＳ Ｐゴシック" panose="020B0600070205080204" pitchFamily="50" charset="-128"/>
            </a:endParaRPr>
          </a:p>
          <a:p>
            <a:pPr>
              <a:defRPr/>
            </a:pP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CTD</a:t>
            </a:r>
          </a:p>
          <a:p>
            <a:pPr>
              <a:defRPr/>
            </a:pP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eCTD</a:t>
            </a:r>
            <a:r>
              <a:rPr lang="ja-JP" altLang="en-US" sz="2000" dirty="0">
                <a:latin typeface="ＭＳ Ｐゴシック" panose="020B0600070205080204" pitchFamily="50" charset="-128"/>
                <a:ea typeface="ＭＳ Ｐゴシック" panose="020B0600070205080204" pitchFamily="50" charset="-128"/>
              </a:rPr>
              <a:t>編纂</a:t>
            </a:r>
            <a:endParaRPr lang="en-US" altLang="ja-JP" sz="2000" dirty="0">
              <a:latin typeface="ＭＳ Ｐゴシック" panose="020B0600070205080204" pitchFamily="50" charset="-128"/>
              <a:ea typeface="ＭＳ Ｐゴシック" panose="020B0600070205080204" pitchFamily="50" charset="-128"/>
            </a:endParaRPr>
          </a:p>
        </p:txBody>
      </p:sp>
      <p:graphicFrame>
        <p:nvGraphicFramePr>
          <p:cNvPr id="15" name="図表 14">
            <a:extLst>
              <a:ext uri="{FF2B5EF4-FFF2-40B4-BE49-F238E27FC236}">
                <a16:creationId xmlns:a16="http://schemas.microsoft.com/office/drawing/2014/main" id="{5DB90EFA-BFD1-43F4-BD00-FFC6FA698E47}"/>
              </a:ext>
            </a:extLst>
          </p:cNvPr>
          <p:cNvGraphicFramePr/>
          <p:nvPr/>
        </p:nvGraphicFramePr>
        <p:xfrm>
          <a:off x="395537" y="1453026"/>
          <a:ext cx="8280919" cy="78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テキスト ボックス 15">
            <a:extLst>
              <a:ext uri="{FF2B5EF4-FFF2-40B4-BE49-F238E27FC236}">
                <a16:creationId xmlns:a16="http://schemas.microsoft.com/office/drawing/2014/main" id="{71B66BF3-7B91-4CBE-B1D7-F4F94C97E980}"/>
              </a:ext>
            </a:extLst>
          </p:cNvPr>
          <p:cNvSpPr txBox="1"/>
          <p:nvPr/>
        </p:nvSpPr>
        <p:spPr bwMode="auto">
          <a:xfrm>
            <a:off x="6876256" y="2381579"/>
            <a:ext cx="1224136" cy="400110"/>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ＭＳ Ｐゴシック" panose="020B0600070205080204" pitchFamily="50" charset="-128"/>
                <a:ea typeface="ＭＳ Ｐゴシック" panose="020B0600070205080204" pitchFamily="50" charset="-128"/>
              </a:rPr>
              <a:t>・申請</a:t>
            </a:r>
            <a:endParaRPr lang="en-US" altLang="ja-JP" sz="2000" dirty="0">
              <a:latin typeface="ＭＳ Ｐゴシック" panose="020B0600070205080204" pitchFamily="50" charset="-128"/>
              <a:ea typeface="ＭＳ Ｐゴシック" panose="020B0600070205080204" pitchFamily="50" charset="-128"/>
            </a:endParaRPr>
          </a:p>
        </p:txBody>
      </p:sp>
      <p:graphicFrame>
        <p:nvGraphicFramePr>
          <p:cNvPr id="17" name="図表 16">
            <a:extLst>
              <a:ext uri="{FF2B5EF4-FFF2-40B4-BE49-F238E27FC236}">
                <a16:creationId xmlns:a16="http://schemas.microsoft.com/office/drawing/2014/main" id="{82CA660A-1E83-4F09-A96C-F653584425DE}"/>
              </a:ext>
            </a:extLst>
          </p:cNvPr>
          <p:cNvGraphicFramePr/>
          <p:nvPr/>
        </p:nvGraphicFramePr>
        <p:xfrm>
          <a:off x="395537" y="3583897"/>
          <a:ext cx="5040559" cy="78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テキスト ボックス 17">
            <a:extLst>
              <a:ext uri="{FF2B5EF4-FFF2-40B4-BE49-F238E27FC236}">
                <a16:creationId xmlns:a16="http://schemas.microsoft.com/office/drawing/2014/main" id="{9F61D3FF-BC81-4376-A356-6012DBCAD69E}"/>
              </a:ext>
            </a:extLst>
          </p:cNvPr>
          <p:cNvSpPr txBox="1"/>
          <p:nvPr/>
        </p:nvSpPr>
        <p:spPr bwMode="auto">
          <a:xfrm>
            <a:off x="299716" y="4469180"/>
            <a:ext cx="2527099" cy="400110"/>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ＭＳ Ｐゴシック" panose="020B0600070205080204" pitchFamily="50" charset="-128"/>
                <a:ea typeface="ＭＳ Ｐゴシック" panose="020B0600070205080204" pitchFamily="50" charset="-128"/>
              </a:rPr>
              <a:t>・システムの維持</a:t>
            </a:r>
            <a:endParaRPr lang="en-US" altLang="ja-JP" sz="2000" dirty="0">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7ED0D645-7441-4056-B46F-DB798831646C}"/>
              </a:ext>
            </a:extLst>
          </p:cNvPr>
          <p:cNvSpPr txBox="1"/>
          <p:nvPr/>
        </p:nvSpPr>
        <p:spPr bwMode="auto">
          <a:xfrm>
            <a:off x="2706611" y="4417801"/>
            <a:ext cx="2873501" cy="707886"/>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ＭＳ Ｐゴシック" panose="020B0600070205080204" pitchFamily="50" charset="-128"/>
                <a:ea typeface="ＭＳ Ｐゴシック" panose="020B0600070205080204" pitchFamily="50" charset="-128"/>
              </a:rPr>
              <a:t>・システムからの削除</a:t>
            </a:r>
            <a:endParaRPr lang="en-US" altLang="ja-JP" sz="2000" dirty="0">
              <a:latin typeface="ＭＳ Ｐゴシック" panose="020B0600070205080204" pitchFamily="50" charset="-128"/>
              <a:ea typeface="ＭＳ Ｐゴシック" panose="020B0600070205080204" pitchFamily="50" charset="-128"/>
            </a:endParaRPr>
          </a:p>
          <a:p>
            <a:pPr>
              <a:defRPr/>
            </a:pPr>
            <a:r>
              <a:rPr lang="ja-JP" altLang="en-US" sz="2000" dirty="0">
                <a:latin typeface="ＭＳ Ｐゴシック" panose="020B0600070205080204" pitchFamily="50" charset="-128"/>
                <a:ea typeface="ＭＳ Ｐゴシック" panose="020B0600070205080204" pitchFamily="50" charset="-128"/>
              </a:rPr>
              <a:t>・システムの終了</a:t>
            </a:r>
            <a:endParaRPr lang="en-US" altLang="ja-JP" sz="2000" dirty="0">
              <a:latin typeface="ＭＳ Ｐゴシック" panose="020B0600070205080204" pitchFamily="50" charset="-128"/>
              <a:ea typeface="ＭＳ Ｐゴシック" panose="020B0600070205080204" pitchFamily="50" charset="-128"/>
            </a:endParaRPr>
          </a:p>
        </p:txBody>
      </p:sp>
      <p:sp>
        <p:nvSpPr>
          <p:cNvPr id="20" name="右中かっこ 19">
            <a:extLst>
              <a:ext uri="{FF2B5EF4-FFF2-40B4-BE49-F238E27FC236}">
                <a16:creationId xmlns:a16="http://schemas.microsoft.com/office/drawing/2014/main" id="{1797CA2D-6132-4DED-99C4-FC0AD09F3710}"/>
              </a:ext>
            </a:extLst>
          </p:cNvPr>
          <p:cNvSpPr/>
          <p:nvPr/>
        </p:nvSpPr>
        <p:spPr>
          <a:xfrm rot="5400000">
            <a:off x="4234682" y="1071256"/>
            <a:ext cx="459079" cy="8088603"/>
          </a:xfrm>
          <a:prstGeom prst="rightBrace">
            <a:avLst>
              <a:gd name="adj1" fmla="val 12589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角丸四角形 1">
            <a:extLst>
              <a:ext uri="{FF2B5EF4-FFF2-40B4-BE49-F238E27FC236}">
                <a16:creationId xmlns:a16="http://schemas.microsoft.com/office/drawing/2014/main" id="{510C681B-5DAB-4E48-AC28-4DEF4F72D387}"/>
              </a:ext>
            </a:extLst>
          </p:cNvPr>
          <p:cNvSpPr/>
          <p:nvPr/>
        </p:nvSpPr>
        <p:spPr>
          <a:xfrm>
            <a:off x="419920" y="5444945"/>
            <a:ext cx="8184528" cy="13198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データガバナンス</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pPr algn="ctr"/>
            <a:r>
              <a:rPr lang="ja-JP" altLang="en-US" sz="2000" dirty="0">
                <a:solidFill>
                  <a:schemeClr val="tx1"/>
                </a:solidFill>
                <a:latin typeface="ＭＳ Ｐゴシック" panose="020B0600070205080204" pitchFamily="50" charset="-128"/>
                <a:ea typeface="ＭＳ Ｐゴシック" panose="020B0600070205080204" pitchFamily="50" charset="-128"/>
              </a:rPr>
              <a:t>「データが生成される形式に関係なく、データのライフサイクル全体を通じてデータを確実に記録するために、データが記録、処理、保持、および使用されることを保証するための取り決め」</a:t>
            </a:r>
            <a:endParaRPr kumimoji="1" lang="ja-JP" altLang="en-US" sz="20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5181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21DA2744-CA27-484D-B0E5-200E72209D35}"/>
              </a:ext>
            </a:extLst>
          </p:cNvPr>
          <p:cNvSpPr/>
          <p:nvPr/>
        </p:nvSpPr>
        <p:spPr>
          <a:xfrm>
            <a:off x="336020" y="1054546"/>
            <a:ext cx="2164068" cy="1471011"/>
          </a:xfrm>
          <a:prstGeom prst="roundRect">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B9ABE-4E01-AD48-B670-18550BBBA8A8}" type="slidenum">
              <a:rPr kumimoji="1" lang="en-US" altLang="ja-JP" sz="800" b="0" i="0" u="none" strike="noStrike" kern="1200" cap="none" spc="0" normalizeH="0" baseline="0" noProof="0">
                <a:ln>
                  <a:noFill/>
                </a:ln>
                <a:solidFill>
                  <a:srgbClr val="636672"/>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800" b="0" i="0" u="none" strike="noStrike" kern="1200" cap="none" spc="0" normalizeH="0" baseline="0" noProof="0" dirty="0">
              <a:ln>
                <a:noFill/>
              </a:ln>
              <a:solidFill>
                <a:srgbClr val="636672"/>
              </a:solidFill>
              <a:effectLst/>
              <a:uLnTx/>
              <a:uFillTx/>
              <a:latin typeface="Calibri"/>
              <a:ea typeface="ＭＳ Ｐゴシック" panose="020B0600070205080204" pitchFamily="50" charset="-128"/>
              <a:cs typeface="+mn-cs"/>
            </a:endParaRPr>
          </a:p>
        </p:txBody>
      </p:sp>
      <p:sp>
        <p:nvSpPr>
          <p:cNvPr id="21" name="テキスト プレースホルダ 20"/>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領域におけるデータの流れ</a:t>
            </a:r>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pic>
        <p:nvPicPr>
          <p:cNvPr id="6" name="図 5">
            <a:extLst>
              <a:ext uri="{FF2B5EF4-FFF2-40B4-BE49-F238E27FC236}">
                <a16:creationId xmlns:a16="http://schemas.microsoft.com/office/drawing/2014/main" id="{DE02EDF9-B98C-430D-9F34-2DB2477C7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00" y="1426901"/>
            <a:ext cx="698848" cy="698848"/>
          </a:xfrm>
          <a:prstGeom prst="rect">
            <a:avLst/>
          </a:prstGeom>
        </p:spPr>
      </p:pic>
      <p:pic>
        <p:nvPicPr>
          <p:cNvPr id="8" name="図 7">
            <a:extLst>
              <a:ext uri="{FF2B5EF4-FFF2-40B4-BE49-F238E27FC236}">
                <a16:creationId xmlns:a16="http://schemas.microsoft.com/office/drawing/2014/main" id="{75D68747-F928-4AA0-B7B2-C4038D8D8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259" y="1243481"/>
            <a:ext cx="1071562" cy="1071562"/>
          </a:xfrm>
          <a:prstGeom prst="rect">
            <a:avLst/>
          </a:prstGeom>
        </p:spPr>
      </p:pic>
      <p:pic>
        <p:nvPicPr>
          <p:cNvPr id="10" name="図 9">
            <a:extLst>
              <a:ext uri="{FF2B5EF4-FFF2-40B4-BE49-F238E27FC236}">
                <a16:creationId xmlns:a16="http://schemas.microsoft.com/office/drawing/2014/main" id="{8FD6673E-2035-41B2-939B-79E30DE98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307" y="1057483"/>
            <a:ext cx="1071562" cy="1071562"/>
          </a:xfrm>
          <a:prstGeom prst="rect">
            <a:avLst/>
          </a:prstGeom>
        </p:spPr>
      </p:pic>
      <p:pic>
        <p:nvPicPr>
          <p:cNvPr id="11" name="図 10">
            <a:extLst>
              <a:ext uri="{FF2B5EF4-FFF2-40B4-BE49-F238E27FC236}">
                <a16:creationId xmlns:a16="http://schemas.microsoft.com/office/drawing/2014/main" id="{29966488-CE8C-49F1-94C3-B669F54A07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3242" y="2998504"/>
            <a:ext cx="1796292" cy="1796292"/>
          </a:xfrm>
          <a:prstGeom prst="rect">
            <a:avLst/>
          </a:prstGeom>
        </p:spPr>
      </p:pic>
      <p:pic>
        <p:nvPicPr>
          <p:cNvPr id="12" name="図 11">
            <a:extLst>
              <a:ext uri="{FF2B5EF4-FFF2-40B4-BE49-F238E27FC236}">
                <a16:creationId xmlns:a16="http://schemas.microsoft.com/office/drawing/2014/main" id="{EA48A735-19F5-4670-85F3-D67BC7493B6E}"/>
              </a:ext>
            </a:extLst>
          </p:cNvPr>
          <p:cNvPicPr>
            <a:picLocks noChangeAspect="1"/>
          </p:cNvPicPr>
          <p:nvPr/>
        </p:nvPicPr>
        <p:blipFill>
          <a:blip r:embed="rId6"/>
          <a:stretch>
            <a:fillRect/>
          </a:stretch>
        </p:blipFill>
        <p:spPr>
          <a:xfrm>
            <a:off x="2529821" y="5411777"/>
            <a:ext cx="1072989" cy="1072989"/>
          </a:xfrm>
          <a:prstGeom prst="rect">
            <a:avLst/>
          </a:prstGeom>
        </p:spPr>
      </p:pic>
      <p:pic>
        <p:nvPicPr>
          <p:cNvPr id="13" name="図 12">
            <a:extLst>
              <a:ext uri="{FF2B5EF4-FFF2-40B4-BE49-F238E27FC236}">
                <a16:creationId xmlns:a16="http://schemas.microsoft.com/office/drawing/2014/main" id="{DC3F3B81-8BE0-458D-B445-BBCA5738B0C0}"/>
              </a:ext>
            </a:extLst>
          </p:cNvPr>
          <p:cNvPicPr>
            <a:picLocks noChangeAspect="1"/>
          </p:cNvPicPr>
          <p:nvPr/>
        </p:nvPicPr>
        <p:blipFill>
          <a:blip r:embed="rId6"/>
          <a:stretch>
            <a:fillRect/>
          </a:stretch>
        </p:blipFill>
        <p:spPr>
          <a:xfrm>
            <a:off x="6064101" y="5294871"/>
            <a:ext cx="1072989" cy="1072989"/>
          </a:xfrm>
          <a:prstGeom prst="rect">
            <a:avLst/>
          </a:prstGeom>
        </p:spPr>
      </p:pic>
      <p:pic>
        <p:nvPicPr>
          <p:cNvPr id="14" name="図 13">
            <a:extLst>
              <a:ext uri="{FF2B5EF4-FFF2-40B4-BE49-F238E27FC236}">
                <a16:creationId xmlns:a16="http://schemas.microsoft.com/office/drawing/2014/main" id="{2C1324C6-4DA3-48A3-B758-A95ABA60EC9A}"/>
              </a:ext>
            </a:extLst>
          </p:cNvPr>
          <p:cNvPicPr>
            <a:picLocks noChangeAspect="1"/>
          </p:cNvPicPr>
          <p:nvPr/>
        </p:nvPicPr>
        <p:blipFill>
          <a:blip r:embed="rId7"/>
          <a:stretch>
            <a:fillRect/>
          </a:stretch>
        </p:blipFill>
        <p:spPr>
          <a:xfrm>
            <a:off x="7515356" y="5465007"/>
            <a:ext cx="695004" cy="701101"/>
          </a:xfrm>
          <a:prstGeom prst="rect">
            <a:avLst/>
          </a:prstGeom>
        </p:spPr>
      </p:pic>
      <p:pic>
        <p:nvPicPr>
          <p:cNvPr id="15" name="図 14">
            <a:extLst>
              <a:ext uri="{FF2B5EF4-FFF2-40B4-BE49-F238E27FC236}">
                <a16:creationId xmlns:a16="http://schemas.microsoft.com/office/drawing/2014/main" id="{C98A04A8-2958-465A-8B75-7F8A7597DFD6}"/>
              </a:ext>
            </a:extLst>
          </p:cNvPr>
          <p:cNvPicPr>
            <a:picLocks noChangeAspect="1"/>
          </p:cNvPicPr>
          <p:nvPr/>
        </p:nvPicPr>
        <p:blipFill>
          <a:blip r:embed="rId6"/>
          <a:stretch>
            <a:fillRect/>
          </a:stretch>
        </p:blipFill>
        <p:spPr>
          <a:xfrm>
            <a:off x="6018536" y="2125749"/>
            <a:ext cx="1072989" cy="1072989"/>
          </a:xfrm>
          <a:prstGeom prst="rect">
            <a:avLst/>
          </a:prstGeom>
        </p:spPr>
      </p:pic>
      <p:pic>
        <p:nvPicPr>
          <p:cNvPr id="16" name="図 15">
            <a:extLst>
              <a:ext uri="{FF2B5EF4-FFF2-40B4-BE49-F238E27FC236}">
                <a16:creationId xmlns:a16="http://schemas.microsoft.com/office/drawing/2014/main" id="{3084C25A-D9C4-48C8-942F-B68268C2AE22}"/>
              </a:ext>
            </a:extLst>
          </p:cNvPr>
          <p:cNvPicPr>
            <a:picLocks noChangeAspect="1"/>
          </p:cNvPicPr>
          <p:nvPr/>
        </p:nvPicPr>
        <p:blipFill>
          <a:blip r:embed="rId7"/>
          <a:stretch>
            <a:fillRect/>
          </a:stretch>
        </p:blipFill>
        <p:spPr>
          <a:xfrm>
            <a:off x="7577805" y="1210434"/>
            <a:ext cx="695004" cy="701101"/>
          </a:xfrm>
          <a:prstGeom prst="rect">
            <a:avLst/>
          </a:prstGeom>
        </p:spPr>
      </p:pic>
      <p:pic>
        <p:nvPicPr>
          <p:cNvPr id="19" name="図 18">
            <a:extLst>
              <a:ext uri="{FF2B5EF4-FFF2-40B4-BE49-F238E27FC236}">
                <a16:creationId xmlns:a16="http://schemas.microsoft.com/office/drawing/2014/main" id="{4D25C435-F323-412D-87D2-892CCC04AB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0163" y="1969418"/>
            <a:ext cx="1054047" cy="1054047"/>
          </a:xfrm>
          <a:prstGeom prst="rect">
            <a:avLst/>
          </a:prstGeom>
        </p:spPr>
      </p:pic>
      <p:pic>
        <p:nvPicPr>
          <p:cNvPr id="17" name="図 16">
            <a:extLst>
              <a:ext uri="{FF2B5EF4-FFF2-40B4-BE49-F238E27FC236}">
                <a16:creationId xmlns:a16="http://schemas.microsoft.com/office/drawing/2014/main" id="{C46E4CC3-AFE0-46CC-AD89-F3DB65AF55FC}"/>
              </a:ext>
            </a:extLst>
          </p:cNvPr>
          <p:cNvPicPr>
            <a:picLocks noChangeAspect="1"/>
          </p:cNvPicPr>
          <p:nvPr/>
        </p:nvPicPr>
        <p:blipFill>
          <a:blip r:embed="rId7"/>
          <a:stretch>
            <a:fillRect/>
          </a:stretch>
        </p:blipFill>
        <p:spPr>
          <a:xfrm>
            <a:off x="7594909" y="2911439"/>
            <a:ext cx="695004" cy="701101"/>
          </a:xfrm>
          <a:prstGeom prst="rect">
            <a:avLst/>
          </a:prstGeom>
        </p:spPr>
      </p:pic>
      <p:pic>
        <p:nvPicPr>
          <p:cNvPr id="20" name="図 19">
            <a:extLst>
              <a:ext uri="{FF2B5EF4-FFF2-40B4-BE49-F238E27FC236}">
                <a16:creationId xmlns:a16="http://schemas.microsoft.com/office/drawing/2014/main" id="{DD823CEB-43B7-48E2-99D0-4714B8696D2D}"/>
              </a:ext>
            </a:extLst>
          </p:cNvPr>
          <p:cNvPicPr>
            <a:picLocks noChangeAspect="1"/>
          </p:cNvPicPr>
          <p:nvPr/>
        </p:nvPicPr>
        <p:blipFill>
          <a:blip r:embed="rId9"/>
          <a:stretch>
            <a:fillRect/>
          </a:stretch>
        </p:blipFill>
        <p:spPr>
          <a:xfrm>
            <a:off x="7594909" y="4014748"/>
            <a:ext cx="695004" cy="701101"/>
          </a:xfrm>
          <a:prstGeom prst="rect">
            <a:avLst/>
          </a:prstGeom>
        </p:spPr>
      </p:pic>
      <p:sp>
        <p:nvSpPr>
          <p:cNvPr id="22" name="テキスト ボックス 21">
            <a:extLst>
              <a:ext uri="{FF2B5EF4-FFF2-40B4-BE49-F238E27FC236}">
                <a16:creationId xmlns:a16="http://schemas.microsoft.com/office/drawing/2014/main" id="{CBB1517C-A07C-48CC-807B-D8BFF574CBB0}"/>
              </a:ext>
            </a:extLst>
          </p:cNvPr>
          <p:cNvSpPr txBox="1"/>
          <p:nvPr/>
        </p:nvSpPr>
        <p:spPr>
          <a:xfrm>
            <a:off x="189467" y="2099563"/>
            <a:ext cx="1061781" cy="369332"/>
          </a:xfrm>
          <a:prstGeom prst="rect">
            <a:avLst/>
          </a:prstGeom>
          <a:noFill/>
        </p:spPr>
        <p:txBody>
          <a:bodyPr wrap="square" rtlCol="0">
            <a:spAutoFit/>
          </a:bodyPr>
          <a:lstStyle/>
          <a:p>
            <a:r>
              <a:rPr kumimoji="1" lang="ja-JP" altLang="en-US" dirty="0"/>
              <a:t>原データ</a:t>
            </a:r>
          </a:p>
        </p:txBody>
      </p:sp>
      <p:sp>
        <p:nvSpPr>
          <p:cNvPr id="23" name="テキスト ボックス 22">
            <a:extLst>
              <a:ext uri="{FF2B5EF4-FFF2-40B4-BE49-F238E27FC236}">
                <a16:creationId xmlns:a16="http://schemas.microsoft.com/office/drawing/2014/main" id="{2F54F5E9-D4B3-4262-9CDE-EBD5C27FF206}"/>
              </a:ext>
            </a:extLst>
          </p:cNvPr>
          <p:cNvSpPr txBox="1"/>
          <p:nvPr/>
        </p:nvSpPr>
        <p:spPr>
          <a:xfrm>
            <a:off x="1638608" y="2204616"/>
            <a:ext cx="631304" cy="369332"/>
          </a:xfrm>
          <a:prstGeom prst="rect">
            <a:avLst/>
          </a:prstGeom>
          <a:noFill/>
        </p:spPr>
        <p:txBody>
          <a:bodyPr wrap="square" rtlCol="0">
            <a:spAutoFit/>
          </a:bodyPr>
          <a:lstStyle/>
          <a:p>
            <a:r>
              <a:rPr lang="en-US" altLang="ja-JP" dirty="0"/>
              <a:t>EDC</a:t>
            </a:r>
            <a:endParaRPr kumimoji="1" lang="ja-JP" altLang="en-US" dirty="0"/>
          </a:p>
        </p:txBody>
      </p:sp>
      <p:sp>
        <p:nvSpPr>
          <p:cNvPr id="24" name="テキスト ボックス 23">
            <a:extLst>
              <a:ext uri="{FF2B5EF4-FFF2-40B4-BE49-F238E27FC236}">
                <a16:creationId xmlns:a16="http://schemas.microsoft.com/office/drawing/2014/main" id="{4C9232D7-752B-4E78-8F77-4662AAA5D690}"/>
              </a:ext>
            </a:extLst>
          </p:cNvPr>
          <p:cNvSpPr txBox="1"/>
          <p:nvPr/>
        </p:nvSpPr>
        <p:spPr>
          <a:xfrm>
            <a:off x="2778625" y="1980129"/>
            <a:ext cx="1362154" cy="584775"/>
          </a:xfrm>
          <a:prstGeom prst="rect">
            <a:avLst/>
          </a:prstGeom>
          <a:noFill/>
        </p:spPr>
        <p:txBody>
          <a:bodyPr wrap="square" rtlCol="0">
            <a:spAutoFit/>
          </a:bodyPr>
          <a:lstStyle/>
          <a:p>
            <a:r>
              <a:rPr lang="ja-JP" altLang="en-US" sz="1600" dirty="0"/>
              <a:t>臨床試験管理システム</a:t>
            </a:r>
            <a:endParaRPr kumimoji="1" lang="ja-JP" altLang="en-US" dirty="0"/>
          </a:p>
        </p:txBody>
      </p:sp>
      <p:sp>
        <p:nvSpPr>
          <p:cNvPr id="27" name="テキスト ボックス 26">
            <a:extLst>
              <a:ext uri="{FF2B5EF4-FFF2-40B4-BE49-F238E27FC236}">
                <a16:creationId xmlns:a16="http://schemas.microsoft.com/office/drawing/2014/main" id="{498C2727-3F6A-4231-B9F8-62A33E2503E0}"/>
              </a:ext>
            </a:extLst>
          </p:cNvPr>
          <p:cNvSpPr txBox="1"/>
          <p:nvPr/>
        </p:nvSpPr>
        <p:spPr>
          <a:xfrm>
            <a:off x="1445265" y="3052349"/>
            <a:ext cx="1183048" cy="369332"/>
          </a:xfrm>
          <a:prstGeom prst="rect">
            <a:avLst/>
          </a:prstGeom>
          <a:solidFill>
            <a:srgbClr val="FFC000"/>
          </a:solidFill>
        </p:spPr>
        <p:txBody>
          <a:bodyPr wrap="square" rtlCol="0">
            <a:spAutoFit/>
          </a:bodyPr>
          <a:lstStyle/>
          <a:p>
            <a:r>
              <a:rPr kumimoji="1" lang="ja-JP" altLang="en-US" dirty="0"/>
              <a:t>症例</a:t>
            </a:r>
            <a:r>
              <a:rPr kumimoji="1" lang="en-US" altLang="ja-JP" dirty="0"/>
              <a:t>DB</a:t>
            </a:r>
            <a:endParaRPr kumimoji="1" lang="ja-JP" altLang="en-US" dirty="0"/>
          </a:p>
        </p:txBody>
      </p:sp>
      <p:sp>
        <p:nvSpPr>
          <p:cNvPr id="28" name="テキスト ボックス 27">
            <a:extLst>
              <a:ext uri="{FF2B5EF4-FFF2-40B4-BE49-F238E27FC236}">
                <a16:creationId xmlns:a16="http://schemas.microsoft.com/office/drawing/2014/main" id="{4C3C7C1B-4702-44AF-879E-0C9FA68E6499}"/>
              </a:ext>
            </a:extLst>
          </p:cNvPr>
          <p:cNvSpPr txBox="1"/>
          <p:nvPr/>
        </p:nvSpPr>
        <p:spPr>
          <a:xfrm>
            <a:off x="1416893" y="3495920"/>
            <a:ext cx="1183048" cy="369332"/>
          </a:xfrm>
          <a:prstGeom prst="rect">
            <a:avLst/>
          </a:prstGeom>
          <a:solidFill>
            <a:srgbClr val="FFC000"/>
          </a:solidFill>
        </p:spPr>
        <p:txBody>
          <a:bodyPr wrap="square" rtlCol="0">
            <a:spAutoFit/>
          </a:bodyPr>
          <a:lstStyle/>
          <a:p>
            <a:r>
              <a:rPr lang="ja-JP" altLang="en-US" dirty="0"/>
              <a:t>安全性</a:t>
            </a:r>
            <a:r>
              <a:rPr lang="en-US" altLang="ja-JP" dirty="0"/>
              <a:t>D</a:t>
            </a:r>
            <a:r>
              <a:rPr kumimoji="1" lang="en-US" altLang="ja-JP" dirty="0"/>
              <a:t>B</a:t>
            </a:r>
            <a:endParaRPr kumimoji="1" lang="ja-JP" altLang="en-US" dirty="0"/>
          </a:p>
        </p:txBody>
      </p:sp>
      <p:sp>
        <p:nvSpPr>
          <p:cNvPr id="29" name="テキスト ボックス 28">
            <a:extLst>
              <a:ext uri="{FF2B5EF4-FFF2-40B4-BE49-F238E27FC236}">
                <a16:creationId xmlns:a16="http://schemas.microsoft.com/office/drawing/2014/main" id="{E0628B5A-54F2-413B-9C8B-F811143AAA8E}"/>
              </a:ext>
            </a:extLst>
          </p:cNvPr>
          <p:cNvSpPr txBox="1"/>
          <p:nvPr/>
        </p:nvSpPr>
        <p:spPr>
          <a:xfrm>
            <a:off x="1402404" y="3938160"/>
            <a:ext cx="1183048" cy="369332"/>
          </a:xfrm>
          <a:prstGeom prst="rect">
            <a:avLst/>
          </a:prstGeom>
          <a:solidFill>
            <a:srgbClr val="FFC000"/>
          </a:solidFill>
        </p:spPr>
        <p:txBody>
          <a:bodyPr wrap="square" rtlCol="0">
            <a:spAutoFit/>
          </a:bodyPr>
          <a:lstStyle/>
          <a:p>
            <a:r>
              <a:rPr lang="ja-JP" altLang="en-US" dirty="0"/>
              <a:t>解析</a:t>
            </a:r>
            <a:r>
              <a:rPr lang="en-US" altLang="ja-JP" dirty="0"/>
              <a:t>D</a:t>
            </a:r>
            <a:r>
              <a:rPr kumimoji="1" lang="en-US" altLang="ja-JP" dirty="0"/>
              <a:t>B</a:t>
            </a:r>
            <a:endParaRPr kumimoji="1" lang="ja-JP" altLang="en-US" dirty="0"/>
          </a:p>
        </p:txBody>
      </p:sp>
      <p:sp>
        <p:nvSpPr>
          <p:cNvPr id="30" name="テキスト ボックス 29">
            <a:extLst>
              <a:ext uri="{FF2B5EF4-FFF2-40B4-BE49-F238E27FC236}">
                <a16:creationId xmlns:a16="http://schemas.microsoft.com/office/drawing/2014/main" id="{CFEB7D8C-07C4-4537-83C8-59BCBCF169A9}"/>
              </a:ext>
            </a:extLst>
          </p:cNvPr>
          <p:cNvSpPr txBox="1"/>
          <p:nvPr/>
        </p:nvSpPr>
        <p:spPr>
          <a:xfrm>
            <a:off x="2024015" y="5219908"/>
            <a:ext cx="2115937" cy="369332"/>
          </a:xfrm>
          <a:prstGeom prst="rect">
            <a:avLst/>
          </a:prstGeom>
          <a:noFill/>
        </p:spPr>
        <p:txBody>
          <a:bodyPr wrap="square" rtlCol="0">
            <a:spAutoFit/>
          </a:bodyPr>
          <a:lstStyle/>
          <a:p>
            <a:r>
              <a:rPr lang="ja-JP" altLang="en-US" dirty="0"/>
              <a:t>文書管理システム</a:t>
            </a:r>
            <a:endParaRPr kumimoji="1" lang="ja-JP" altLang="en-US" dirty="0"/>
          </a:p>
        </p:txBody>
      </p:sp>
      <p:sp>
        <p:nvSpPr>
          <p:cNvPr id="31" name="テキスト ボックス 30">
            <a:extLst>
              <a:ext uri="{FF2B5EF4-FFF2-40B4-BE49-F238E27FC236}">
                <a16:creationId xmlns:a16="http://schemas.microsoft.com/office/drawing/2014/main" id="{D5E553A2-7D9B-436C-9D4E-09BAE4BDF735}"/>
              </a:ext>
            </a:extLst>
          </p:cNvPr>
          <p:cNvSpPr txBox="1"/>
          <p:nvPr/>
        </p:nvSpPr>
        <p:spPr>
          <a:xfrm>
            <a:off x="5436096" y="5097085"/>
            <a:ext cx="2055636" cy="369332"/>
          </a:xfrm>
          <a:prstGeom prst="rect">
            <a:avLst/>
          </a:prstGeom>
          <a:noFill/>
        </p:spPr>
        <p:txBody>
          <a:bodyPr wrap="square" rtlCol="0">
            <a:spAutoFit/>
          </a:bodyPr>
          <a:lstStyle/>
          <a:p>
            <a:r>
              <a:rPr lang="en-US" altLang="ja-JP" dirty="0"/>
              <a:t>eCTD</a:t>
            </a:r>
            <a:r>
              <a:rPr lang="ja-JP" altLang="en-US" dirty="0"/>
              <a:t>編纂システム</a:t>
            </a:r>
            <a:endParaRPr kumimoji="1" lang="ja-JP" altLang="en-US" dirty="0"/>
          </a:p>
        </p:txBody>
      </p:sp>
      <p:sp>
        <p:nvSpPr>
          <p:cNvPr id="32" name="テキスト ボックス 31">
            <a:extLst>
              <a:ext uri="{FF2B5EF4-FFF2-40B4-BE49-F238E27FC236}">
                <a16:creationId xmlns:a16="http://schemas.microsoft.com/office/drawing/2014/main" id="{A00D1970-8E8A-4559-98E3-6D0530B28EBB}"/>
              </a:ext>
            </a:extLst>
          </p:cNvPr>
          <p:cNvSpPr txBox="1"/>
          <p:nvPr/>
        </p:nvSpPr>
        <p:spPr>
          <a:xfrm>
            <a:off x="7579324" y="6259394"/>
            <a:ext cx="1054046" cy="369332"/>
          </a:xfrm>
          <a:prstGeom prst="rect">
            <a:avLst/>
          </a:prstGeom>
          <a:noFill/>
        </p:spPr>
        <p:txBody>
          <a:bodyPr wrap="square" rtlCol="0">
            <a:spAutoFit/>
          </a:bodyPr>
          <a:lstStyle/>
          <a:p>
            <a:r>
              <a:rPr kumimoji="1" lang="en-US" altLang="ja-JP" dirty="0"/>
              <a:t>Pre CTD</a:t>
            </a:r>
            <a:endParaRPr kumimoji="1" lang="ja-JP" altLang="en-US" dirty="0"/>
          </a:p>
        </p:txBody>
      </p:sp>
      <p:sp>
        <p:nvSpPr>
          <p:cNvPr id="33" name="テキスト ボックス 32">
            <a:extLst>
              <a:ext uri="{FF2B5EF4-FFF2-40B4-BE49-F238E27FC236}">
                <a16:creationId xmlns:a16="http://schemas.microsoft.com/office/drawing/2014/main" id="{F18ECC77-BEE3-4E70-BCB8-BF4445A6B35F}"/>
              </a:ext>
            </a:extLst>
          </p:cNvPr>
          <p:cNvSpPr txBox="1"/>
          <p:nvPr/>
        </p:nvSpPr>
        <p:spPr>
          <a:xfrm>
            <a:off x="7577805" y="983155"/>
            <a:ext cx="1241418" cy="338554"/>
          </a:xfrm>
          <a:prstGeom prst="rect">
            <a:avLst/>
          </a:prstGeom>
          <a:noFill/>
        </p:spPr>
        <p:txBody>
          <a:bodyPr wrap="square" rtlCol="0">
            <a:spAutoFit/>
          </a:bodyPr>
          <a:lstStyle/>
          <a:p>
            <a:r>
              <a:rPr kumimoji="1" lang="ja-JP" altLang="en-US" sz="1600" dirty="0"/>
              <a:t>安全性報告</a:t>
            </a:r>
          </a:p>
        </p:txBody>
      </p:sp>
      <p:sp>
        <p:nvSpPr>
          <p:cNvPr id="34" name="テキスト ボックス 33">
            <a:extLst>
              <a:ext uri="{FF2B5EF4-FFF2-40B4-BE49-F238E27FC236}">
                <a16:creationId xmlns:a16="http://schemas.microsoft.com/office/drawing/2014/main" id="{9F02EFC4-5BEC-4857-9D81-201A792801F1}"/>
              </a:ext>
            </a:extLst>
          </p:cNvPr>
          <p:cNvSpPr txBox="1"/>
          <p:nvPr/>
        </p:nvSpPr>
        <p:spPr>
          <a:xfrm>
            <a:off x="7854012" y="3446264"/>
            <a:ext cx="1289987" cy="523220"/>
          </a:xfrm>
          <a:prstGeom prst="rect">
            <a:avLst/>
          </a:prstGeom>
          <a:noFill/>
        </p:spPr>
        <p:txBody>
          <a:bodyPr wrap="square" rtlCol="0">
            <a:spAutoFit/>
          </a:bodyPr>
          <a:lstStyle/>
          <a:p>
            <a:r>
              <a:rPr kumimoji="1" lang="ja-JP" altLang="en-US" sz="1400" dirty="0"/>
              <a:t>定期的安全性最新報告書</a:t>
            </a:r>
          </a:p>
        </p:txBody>
      </p:sp>
      <p:sp>
        <p:nvSpPr>
          <p:cNvPr id="35" name="テキスト ボックス 34">
            <a:extLst>
              <a:ext uri="{FF2B5EF4-FFF2-40B4-BE49-F238E27FC236}">
                <a16:creationId xmlns:a16="http://schemas.microsoft.com/office/drawing/2014/main" id="{95770E2B-CDD3-41ED-BEE4-C6A8AF5E1688}"/>
              </a:ext>
            </a:extLst>
          </p:cNvPr>
          <p:cNvSpPr txBox="1"/>
          <p:nvPr/>
        </p:nvSpPr>
        <p:spPr>
          <a:xfrm>
            <a:off x="7939029" y="1984501"/>
            <a:ext cx="1241419" cy="584775"/>
          </a:xfrm>
          <a:prstGeom prst="rect">
            <a:avLst/>
          </a:prstGeom>
          <a:noFill/>
        </p:spPr>
        <p:txBody>
          <a:bodyPr wrap="square" rtlCol="0">
            <a:spAutoFit/>
          </a:bodyPr>
          <a:lstStyle/>
          <a:p>
            <a:r>
              <a:rPr kumimoji="1" lang="ja-JP" altLang="en-US" sz="1600" dirty="0"/>
              <a:t>個別症例安全性報告</a:t>
            </a:r>
          </a:p>
        </p:txBody>
      </p:sp>
      <p:sp>
        <p:nvSpPr>
          <p:cNvPr id="36" name="テキスト ボックス 35">
            <a:extLst>
              <a:ext uri="{FF2B5EF4-FFF2-40B4-BE49-F238E27FC236}">
                <a16:creationId xmlns:a16="http://schemas.microsoft.com/office/drawing/2014/main" id="{43D43173-C28B-4DCB-A45A-CCD3D656785A}"/>
              </a:ext>
            </a:extLst>
          </p:cNvPr>
          <p:cNvSpPr txBox="1"/>
          <p:nvPr/>
        </p:nvSpPr>
        <p:spPr>
          <a:xfrm>
            <a:off x="7137091" y="4643844"/>
            <a:ext cx="1945340" cy="584775"/>
          </a:xfrm>
          <a:prstGeom prst="rect">
            <a:avLst/>
          </a:prstGeom>
          <a:noFill/>
        </p:spPr>
        <p:txBody>
          <a:bodyPr wrap="square" rtlCol="0">
            <a:spAutoFit/>
          </a:bodyPr>
          <a:lstStyle/>
          <a:p>
            <a:r>
              <a:rPr kumimoji="1" lang="ja-JP" altLang="en-US" sz="1600" dirty="0"/>
              <a:t>副作用報告におけるシグナル検出</a:t>
            </a:r>
          </a:p>
        </p:txBody>
      </p:sp>
      <p:sp>
        <p:nvSpPr>
          <p:cNvPr id="38" name="四角形: 角を丸くする 37">
            <a:extLst>
              <a:ext uri="{FF2B5EF4-FFF2-40B4-BE49-F238E27FC236}">
                <a16:creationId xmlns:a16="http://schemas.microsoft.com/office/drawing/2014/main" id="{2283B190-6019-4FE3-8F9C-FF9612478ABF}"/>
              </a:ext>
            </a:extLst>
          </p:cNvPr>
          <p:cNvSpPr/>
          <p:nvPr/>
        </p:nvSpPr>
        <p:spPr>
          <a:xfrm>
            <a:off x="1256574" y="2563618"/>
            <a:ext cx="3523402" cy="227967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40070518-6D6D-4DEB-B462-F3B64FBB2627}"/>
              </a:ext>
            </a:extLst>
          </p:cNvPr>
          <p:cNvSpPr/>
          <p:nvPr/>
        </p:nvSpPr>
        <p:spPr>
          <a:xfrm>
            <a:off x="1988589" y="5203596"/>
            <a:ext cx="2809060" cy="12308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D587227E-F0FC-4D5A-B610-611091ED798C}"/>
              </a:ext>
            </a:extLst>
          </p:cNvPr>
          <p:cNvSpPr/>
          <p:nvPr/>
        </p:nvSpPr>
        <p:spPr>
          <a:xfrm>
            <a:off x="5384657" y="5128611"/>
            <a:ext cx="3523402" cy="145371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64963B19-613C-427F-B46F-7AA2207EF486}"/>
              </a:ext>
            </a:extLst>
          </p:cNvPr>
          <p:cNvSpPr/>
          <p:nvPr/>
        </p:nvSpPr>
        <p:spPr>
          <a:xfrm>
            <a:off x="5342060" y="1064742"/>
            <a:ext cx="3523402" cy="286391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13F10EBD-AD43-47F0-9071-2BD336F239E4}"/>
              </a:ext>
            </a:extLst>
          </p:cNvPr>
          <p:cNvCxnSpPr>
            <a:cxnSpLocks/>
          </p:cNvCxnSpPr>
          <p:nvPr/>
        </p:nvCxnSpPr>
        <p:spPr>
          <a:xfrm>
            <a:off x="1251248" y="1919096"/>
            <a:ext cx="207011" cy="47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0F7F00C3-80F3-43C3-BC33-906D3448A004}"/>
              </a:ext>
            </a:extLst>
          </p:cNvPr>
          <p:cNvCxnSpPr>
            <a:cxnSpLocks/>
          </p:cNvCxnSpPr>
          <p:nvPr/>
        </p:nvCxnSpPr>
        <p:spPr>
          <a:xfrm>
            <a:off x="2492781" y="1700808"/>
            <a:ext cx="207011" cy="47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2970BA9B-28AA-49E9-A9FE-66B7E68171DF}"/>
              </a:ext>
            </a:extLst>
          </p:cNvPr>
          <p:cNvCxnSpPr/>
          <p:nvPr/>
        </p:nvCxnSpPr>
        <p:spPr>
          <a:xfrm>
            <a:off x="3491880" y="2315043"/>
            <a:ext cx="220989" cy="5963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D3804712-F26D-4BD0-8DED-F65549CA1EF1}"/>
              </a:ext>
            </a:extLst>
          </p:cNvPr>
          <p:cNvCxnSpPr/>
          <p:nvPr/>
        </p:nvCxnSpPr>
        <p:spPr>
          <a:xfrm flipH="1">
            <a:off x="4572000" y="2648186"/>
            <a:ext cx="1152128" cy="4041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76DFC64C-20F0-4F3E-8CA5-6043C0E8D51C}"/>
              </a:ext>
            </a:extLst>
          </p:cNvPr>
          <p:cNvCxnSpPr>
            <a:cxnSpLocks/>
            <a:endCxn id="30" idx="0"/>
          </p:cNvCxnSpPr>
          <p:nvPr/>
        </p:nvCxnSpPr>
        <p:spPr>
          <a:xfrm>
            <a:off x="2948317" y="4541826"/>
            <a:ext cx="133667" cy="6780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A5D0CB8F-6622-4B1E-88D9-725C655EB781}"/>
              </a:ext>
            </a:extLst>
          </p:cNvPr>
          <p:cNvSpPr txBox="1"/>
          <p:nvPr/>
        </p:nvSpPr>
        <p:spPr>
          <a:xfrm>
            <a:off x="3818129" y="4881354"/>
            <a:ext cx="1596966" cy="338554"/>
          </a:xfrm>
          <a:prstGeom prst="rect">
            <a:avLst/>
          </a:prstGeom>
          <a:noFill/>
        </p:spPr>
        <p:txBody>
          <a:bodyPr wrap="square" rtlCol="0">
            <a:spAutoFit/>
          </a:bodyPr>
          <a:lstStyle/>
          <a:p>
            <a:r>
              <a:rPr kumimoji="1" lang="en-US" altLang="ja-JP" sz="1600" dirty="0"/>
              <a:t>Document</a:t>
            </a:r>
            <a:r>
              <a:rPr kumimoji="1" lang="ja-JP" altLang="en-US" sz="1600" dirty="0"/>
              <a:t>管理</a:t>
            </a:r>
          </a:p>
        </p:txBody>
      </p:sp>
      <p:sp>
        <p:nvSpPr>
          <p:cNvPr id="54" name="テキスト ボックス 53">
            <a:extLst>
              <a:ext uri="{FF2B5EF4-FFF2-40B4-BE49-F238E27FC236}">
                <a16:creationId xmlns:a16="http://schemas.microsoft.com/office/drawing/2014/main" id="{2D3FBD63-960D-4A35-801B-B8BB7104C0A7}"/>
              </a:ext>
            </a:extLst>
          </p:cNvPr>
          <p:cNvSpPr txBox="1"/>
          <p:nvPr/>
        </p:nvSpPr>
        <p:spPr>
          <a:xfrm>
            <a:off x="5475540" y="1112095"/>
            <a:ext cx="1389038" cy="646331"/>
          </a:xfrm>
          <a:prstGeom prst="rect">
            <a:avLst/>
          </a:prstGeom>
          <a:noFill/>
        </p:spPr>
        <p:txBody>
          <a:bodyPr wrap="square" rtlCol="0">
            <a:spAutoFit/>
          </a:bodyPr>
          <a:lstStyle/>
          <a:p>
            <a:r>
              <a:rPr lang="ja-JP" altLang="en-US" dirty="0"/>
              <a:t>安全情報管理システム</a:t>
            </a:r>
            <a:endParaRPr kumimoji="1" lang="ja-JP" altLang="en-US" dirty="0"/>
          </a:p>
        </p:txBody>
      </p:sp>
      <p:cxnSp>
        <p:nvCxnSpPr>
          <p:cNvPr id="56" name="直線矢印コネクタ 55">
            <a:extLst>
              <a:ext uri="{FF2B5EF4-FFF2-40B4-BE49-F238E27FC236}">
                <a16:creationId xmlns:a16="http://schemas.microsoft.com/office/drawing/2014/main" id="{23B062A1-F23C-4856-865C-AECC624264D1}"/>
              </a:ext>
            </a:extLst>
          </p:cNvPr>
          <p:cNvCxnSpPr/>
          <p:nvPr/>
        </p:nvCxnSpPr>
        <p:spPr>
          <a:xfrm>
            <a:off x="4488559" y="4014748"/>
            <a:ext cx="2101349" cy="292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4BA2C411-425C-44EA-963F-1B784109484A}"/>
              </a:ext>
            </a:extLst>
          </p:cNvPr>
          <p:cNvCxnSpPr/>
          <p:nvPr/>
        </p:nvCxnSpPr>
        <p:spPr>
          <a:xfrm flipH="1">
            <a:off x="6929026" y="1637184"/>
            <a:ext cx="335378" cy="5674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A4D1C9F2-C763-4A4F-85A4-566297021439}"/>
              </a:ext>
            </a:extLst>
          </p:cNvPr>
          <p:cNvCxnSpPr>
            <a:endCxn id="19" idx="1"/>
          </p:cNvCxnSpPr>
          <p:nvPr/>
        </p:nvCxnSpPr>
        <p:spPr>
          <a:xfrm flipV="1">
            <a:off x="7098775" y="2496442"/>
            <a:ext cx="331388" cy="14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386DFF33-1BF1-432F-B80A-42BEE973673B}"/>
              </a:ext>
            </a:extLst>
          </p:cNvPr>
          <p:cNvCxnSpPr/>
          <p:nvPr/>
        </p:nvCxnSpPr>
        <p:spPr>
          <a:xfrm>
            <a:off x="6985152" y="2924944"/>
            <a:ext cx="502712" cy="273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6A9C46CC-899D-45C8-ADD1-BB3AA8AC6A88}"/>
              </a:ext>
            </a:extLst>
          </p:cNvPr>
          <p:cNvCxnSpPr/>
          <p:nvPr/>
        </p:nvCxnSpPr>
        <p:spPr>
          <a:xfrm>
            <a:off x="4369671" y="5877272"/>
            <a:ext cx="128244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小波 66">
            <a:extLst>
              <a:ext uri="{FF2B5EF4-FFF2-40B4-BE49-F238E27FC236}">
                <a16:creationId xmlns:a16="http://schemas.microsoft.com/office/drawing/2014/main" id="{CC1C877F-04A6-4773-BD3F-5C611E6A3B8B}"/>
              </a:ext>
            </a:extLst>
          </p:cNvPr>
          <p:cNvSpPr/>
          <p:nvPr/>
        </p:nvSpPr>
        <p:spPr>
          <a:xfrm>
            <a:off x="183220" y="5142397"/>
            <a:ext cx="1687110" cy="657253"/>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一貫性が必要</a:t>
            </a:r>
          </a:p>
        </p:txBody>
      </p:sp>
      <p:sp>
        <p:nvSpPr>
          <p:cNvPr id="55" name="四角形: 角を丸くする 54">
            <a:extLst>
              <a:ext uri="{FF2B5EF4-FFF2-40B4-BE49-F238E27FC236}">
                <a16:creationId xmlns:a16="http://schemas.microsoft.com/office/drawing/2014/main" id="{5A041DA1-01AB-492B-A15D-08668F8AE8E7}"/>
              </a:ext>
            </a:extLst>
          </p:cNvPr>
          <p:cNvSpPr/>
          <p:nvPr/>
        </p:nvSpPr>
        <p:spPr>
          <a:xfrm>
            <a:off x="1547664" y="1052736"/>
            <a:ext cx="2539390" cy="147101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18622CB-63CD-4801-A799-161FAE3BA5F8}"/>
              </a:ext>
            </a:extLst>
          </p:cNvPr>
          <p:cNvSpPr txBox="1"/>
          <p:nvPr/>
        </p:nvSpPr>
        <p:spPr>
          <a:xfrm>
            <a:off x="347978" y="1076823"/>
            <a:ext cx="778946" cy="369332"/>
          </a:xfrm>
          <a:prstGeom prst="rect">
            <a:avLst/>
          </a:prstGeom>
          <a:noFill/>
        </p:spPr>
        <p:txBody>
          <a:bodyPr wrap="square" rtlCol="0">
            <a:spAutoFit/>
          </a:bodyPr>
          <a:lstStyle/>
          <a:p>
            <a:r>
              <a:rPr kumimoji="1" lang="ja-JP" altLang="en-US" dirty="0"/>
              <a:t>外部</a:t>
            </a:r>
          </a:p>
        </p:txBody>
      </p:sp>
      <p:sp>
        <p:nvSpPr>
          <p:cNvPr id="53" name="テキスト ボックス 52">
            <a:extLst>
              <a:ext uri="{FF2B5EF4-FFF2-40B4-BE49-F238E27FC236}">
                <a16:creationId xmlns:a16="http://schemas.microsoft.com/office/drawing/2014/main" id="{9D7DEEDB-1E5C-4AC7-A3CF-7336B0C80983}"/>
              </a:ext>
            </a:extLst>
          </p:cNvPr>
          <p:cNvSpPr txBox="1"/>
          <p:nvPr/>
        </p:nvSpPr>
        <p:spPr>
          <a:xfrm>
            <a:off x="3236528" y="2555612"/>
            <a:ext cx="1557082" cy="646331"/>
          </a:xfrm>
          <a:prstGeom prst="rect">
            <a:avLst/>
          </a:prstGeom>
          <a:noFill/>
        </p:spPr>
        <p:txBody>
          <a:bodyPr wrap="square" rtlCol="0">
            <a:spAutoFit/>
          </a:bodyPr>
          <a:lstStyle/>
          <a:p>
            <a:r>
              <a:rPr lang="ja-JP" altLang="en-US" dirty="0"/>
              <a:t>統合データウェアハウス</a:t>
            </a:r>
            <a:endParaRPr kumimoji="1" lang="ja-JP" altLang="en-US" dirty="0"/>
          </a:p>
        </p:txBody>
      </p:sp>
    </p:spTree>
    <p:extLst>
      <p:ext uri="{BB962C8B-B14F-4D97-AF65-F5344CB8AC3E}">
        <p14:creationId xmlns:p14="http://schemas.microsoft.com/office/powerpoint/2010/main" val="212695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B9ABE-4E01-AD48-B670-18550BBBA8A8}" type="slidenum">
              <a:rPr lang="en-US" altLang="ja-JP"/>
              <a:pPr/>
              <a:t>9</a:t>
            </a:fld>
            <a:endParaRPr lang="ja-JP" altLang="en-US" dirty="0"/>
          </a:p>
        </p:txBody>
      </p:sp>
      <p:sp>
        <p:nvSpPr>
          <p:cNvPr id="4" name="タイトル 1"/>
          <p:cNvSpPr txBox="1">
            <a:spLocks/>
          </p:cNvSpPr>
          <p:nvPr/>
        </p:nvSpPr>
        <p:spPr>
          <a:xfrm>
            <a:off x="395536" y="14847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ja-JP" altLang="en-US" sz="2800" dirty="0"/>
          </a:p>
        </p:txBody>
      </p:sp>
      <p:sp>
        <p:nvSpPr>
          <p:cNvPr id="5" name="タイトル 1"/>
          <p:cNvSpPr txBox="1">
            <a:spLocks/>
          </p:cNvSpPr>
          <p:nvPr/>
        </p:nvSpPr>
        <p:spPr>
          <a:xfrm>
            <a:off x="547936" y="1637184"/>
            <a:ext cx="7694240" cy="39604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altLang="ja-JP" sz="2400" dirty="0"/>
          </a:p>
        </p:txBody>
      </p:sp>
      <p:sp>
        <p:nvSpPr>
          <p:cNvPr id="7" name="テキスト ボックス 6">
            <a:extLst>
              <a:ext uri="{FF2B5EF4-FFF2-40B4-BE49-F238E27FC236}">
                <a16:creationId xmlns:a16="http://schemas.microsoft.com/office/drawing/2014/main" id="{048A1848-DDB4-4C36-BE37-E60C2DC83279}"/>
              </a:ext>
            </a:extLst>
          </p:cNvPr>
          <p:cNvSpPr txBox="1"/>
          <p:nvPr/>
        </p:nvSpPr>
        <p:spPr>
          <a:xfrm>
            <a:off x="683568" y="1484784"/>
            <a:ext cx="7992888" cy="1569660"/>
          </a:xfrm>
          <a:prstGeom prst="rect">
            <a:avLst/>
          </a:prstGeom>
          <a:noFill/>
        </p:spPr>
        <p:txBody>
          <a:bodyPr wrap="square" rtlCol="0">
            <a:spAutoFit/>
          </a:bodyPr>
          <a:lstStyle/>
          <a:p>
            <a:pPr algn="ctr"/>
            <a:r>
              <a:rPr kumimoji="1" lang="ja-JP" altLang="en-US" sz="2400" dirty="0"/>
              <a:t>データがシステムを利用して、データ形式変換や集計解析等される場合は、</a:t>
            </a:r>
            <a:r>
              <a:rPr lang="en-US" altLang="ja-JP" sz="2400" dirty="0">
                <a:effectLst/>
                <a:ea typeface="Meiryo UI" panose="020B0604030504040204" pitchFamily="50" charset="-128"/>
              </a:rPr>
              <a:t>Computerized System validation</a:t>
            </a:r>
            <a:r>
              <a:rPr lang="ja-JP" altLang="en-US" sz="2400" dirty="0">
                <a:effectLst/>
                <a:ea typeface="Meiryo UI" panose="020B0604030504040204" pitchFamily="50" charset="-128"/>
              </a:rPr>
              <a:t>（</a:t>
            </a:r>
            <a:r>
              <a:rPr lang="en-US" altLang="ja-JP" sz="2400" dirty="0">
                <a:effectLst/>
                <a:ea typeface="Meiryo UI" panose="020B0604030504040204" pitchFamily="50" charset="-128"/>
              </a:rPr>
              <a:t>CSV</a:t>
            </a:r>
            <a:r>
              <a:rPr lang="ja-JP" altLang="en-US" sz="2400" dirty="0">
                <a:effectLst/>
                <a:ea typeface="Meiryo UI" panose="020B0604030504040204" pitchFamily="50" charset="-128"/>
              </a:rPr>
              <a:t>）</a:t>
            </a:r>
            <a:r>
              <a:rPr kumimoji="1" lang="ja-JP" altLang="en-US" sz="2400" dirty="0"/>
              <a:t>等で</a:t>
            </a:r>
            <a:r>
              <a:rPr kumimoji="1" lang="en-US" altLang="ja-JP" sz="2400" dirty="0"/>
              <a:t>DI</a:t>
            </a:r>
            <a:r>
              <a:rPr kumimoji="1" lang="ja-JP" altLang="en-US" sz="2400" dirty="0"/>
              <a:t>が担保できる一方、人の手を介する場合は、手順書、検証等で</a:t>
            </a:r>
            <a:r>
              <a:rPr kumimoji="1" lang="en-US" altLang="ja-JP" sz="2400" dirty="0"/>
              <a:t>DI</a:t>
            </a:r>
            <a:r>
              <a:rPr kumimoji="1" lang="ja-JP" altLang="en-US" sz="2400" dirty="0"/>
              <a:t>を確保する必要がある。</a:t>
            </a:r>
          </a:p>
        </p:txBody>
      </p:sp>
      <p:graphicFrame>
        <p:nvGraphicFramePr>
          <p:cNvPr id="8" name="図表 7">
            <a:extLst>
              <a:ext uri="{FF2B5EF4-FFF2-40B4-BE49-F238E27FC236}">
                <a16:creationId xmlns:a16="http://schemas.microsoft.com/office/drawing/2014/main" id="{138E55BA-0679-420C-BA6B-02980B1F470F}"/>
              </a:ext>
            </a:extLst>
          </p:cNvPr>
          <p:cNvGraphicFramePr/>
          <p:nvPr>
            <p:extLst>
              <p:ext uri="{D42A27DB-BD31-4B8C-83A1-F6EECF244321}">
                <p14:modId xmlns:p14="http://schemas.microsoft.com/office/powerpoint/2010/main" val="1853864011"/>
              </p:ext>
            </p:extLst>
          </p:nvPr>
        </p:nvGraphicFramePr>
        <p:xfrm>
          <a:off x="715953" y="2575997"/>
          <a:ext cx="784887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プレースホルダ 20">
            <a:extLst>
              <a:ext uri="{FF2B5EF4-FFF2-40B4-BE49-F238E27FC236}">
                <a16:creationId xmlns:a16="http://schemas.microsoft.com/office/drawing/2014/main" id="{6DBAA585-2CE7-41C0-A5A1-F2D0B6594EFF}"/>
              </a:ext>
            </a:extLst>
          </p:cNvPr>
          <p:cNvSpPr>
            <a:spLocks noGrp="1"/>
          </p:cNvSpPr>
          <p:nvPr>
            <p:ph type="body" sz="quarter" idx="13"/>
          </p:nvPr>
        </p:nvSpPr>
        <p:spPr>
          <a:xfrm>
            <a:off x="288681" y="166912"/>
            <a:ext cx="7141482" cy="646331"/>
          </a:xfrm>
        </p:spPr>
        <p:txBody>
          <a:bodyPr/>
          <a:lstStyle/>
          <a:p>
            <a:r>
              <a:rPr lang="en-US" altLang="ja-JP" sz="3600" dirty="0">
                <a:solidFill>
                  <a:schemeClr val="tx1"/>
                </a:solidFill>
                <a:latin typeface="+mj-ea"/>
                <a:ea typeface="+mj-ea"/>
              </a:rPr>
              <a:t>GCP</a:t>
            </a:r>
            <a:r>
              <a:rPr lang="ja-JP" altLang="en-US" sz="3600" dirty="0">
                <a:solidFill>
                  <a:schemeClr val="tx1"/>
                </a:solidFill>
                <a:latin typeface="+mj-ea"/>
                <a:ea typeface="+mj-ea"/>
              </a:rPr>
              <a:t>領域におけるデータの流れ</a:t>
            </a:r>
          </a:p>
        </p:txBody>
      </p:sp>
    </p:spTree>
    <p:extLst>
      <p:ext uri="{BB962C8B-B14F-4D97-AF65-F5344CB8AC3E}">
        <p14:creationId xmlns:p14="http://schemas.microsoft.com/office/powerpoint/2010/main" val="31406971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2904</TotalTime>
  <Words>4170</Words>
  <Application>Microsoft Office PowerPoint</Application>
  <PresentationFormat>画面に合わせる (4:3)</PresentationFormat>
  <Paragraphs>294</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Meiryo UI</vt:lpstr>
      <vt:lpstr>ＭＳ Ｐゴシック</vt:lpstr>
      <vt:lpstr>メイリオ</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新井 芳邦</dc:creator>
  <cp:lastModifiedBy>製薬協（中瀬古玲子）</cp:lastModifiedBy>
  <cp:revision>218</cp:revision>
  <cp:lastPrinted>2021-01-04T05:15:14Z</cp:lastPrinted>
  <dcterms:created xsi:type="dcterms:W3CDTF">2018-05-21T00:38:36Z</dcterms:created>
  <dcterms:modified xsi:type="dcterms:W3CDTF">2022-04-19T04:20:53Z</dcterms:modified>
</cp:coreProperties>
</file>