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Lst>
  <p:notesMasterIdLst>
    <p:notesMasterId r:id="rId16"/>
  </p:notesMasterIdLst>
  <p:handoutMasterIdLst>
    <p:handoutMasterId r:id="rId17"/>
  </p:handoutMasterIdLst>
  <p:sldIdLst>
    <p:sldId id="256" r:id="rId3"/>
    <p:sldId id="297" r:id="rId4"/>
    <p:sldId id="298" r:id="rId5"/>
    <p:sldId id="300" r:id="rId6"/>
    <p:sldId id="301" r:id="rId7"/>
    <p:sldId id="303" r:id="rId8"/>
    <p:sldId id="305" r:id="rId9"/>
    <p:sldId id="307" r:id="rId10"/>
    <p:sldId id="315" r:id="rId11"/>
    <p:sldId id="319" r:id="rId12"/>
    <p:sldId id="321" r:id="rId13"/>
    <p:sldId id="325" r:id="rId14"/>
    <p:sldId id="326" r:id="rId15"/>
  </p:sldIdLst>
  <p:sldSz cx="12192000" cy="6858000"/>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ndo, Mitsuhiro(近藤　充弘)" initials="KM" lastIdx="4" clrIdx="0">
    <p:extLst>
      <p:ext uri="{19B8F6BF-5375-455C-9EA6-DF929625EA0E}">
        <p15:presenceInfo xmlns:p15="http://schemas.microsoft.com/office/powerpoint/2012/main" userId="S-1-5-21-3841407579-178316750-4048479971-35056" providerId="AD"/>
      </p:ext>
    </p:extLst>
  </p:cmAuthor>
  <p:cmAuthor id="2" name="ono yuki（小野　由起）" initials="oy" lastIdx="4" clrIdx="1">
    <p:extLst>
      <p:ext uri="{19B8F6BF-5375-455C-9EA6-DF929625EA0E}">
        <p15:presenceInfo xmlns:p15="http://schemas.microsoft.com/office/powerpoint/2012/main" userId="S-1-5-21-3841407579-178316750-4048479971-288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99FF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6" autoAdjust="0"/>
    <p:restoredTop sz="95411" autoAdjust="0"/>
  </p:normalViewPr>
  <p:slideViewPr>
    <p:cSldViewPr>
      <p:cViewPr>
        <p:scale>
          <a:sx n="100" d="100"/>
          <a:sy n="100" d="100"/>
        </p:scale>
        <p:origin x="408" y="-2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0930C64-38BA-43F3-BF4E-A8F5025808FF}" type="datetimeFigureOut">
              <a:rPr kumimoji="1" lang="ja-JP" altLang="en-US" smtClean="0"/>
              <a:t>2023/3/20</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029E9744-9A4C-4775-926B-3BC6838E0B76}" type="slidenum">
              <a:rPr kumimoji="1" lang="ja-JP" altLang="en-US" smtClean="0"/>
              <a:t>‹#›</a:t>
            </a:fld>
            <a:endParaRPr kumimoji="1" lang="ja-JP" altLang="en-US"/>
          </a:p>
        </p:txBody>
      </p:sp>
    </p:spTree>
    <p:extLst>
      <p:ext uri="{BB962C8B-B14F-4D97-AF65-F5344CB8AC3E}">
        <p14:creationId xmlns:p14="http://schemas.microsoft.com/office/powerpoint/2010/main" val="2834149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1862039-27C4-45B0-8E03-E5E72F6AC279}" type="datetimeFigureOut">
              <a:rPr kumimoji="1" lang="ja-JP" altLang="en-US" smtClean="0"/>
              <a:t>2023/3/20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A608377-6B3A-44DC-93C7-3366E9A40000}" type="slidenum">
              <a:rPr kumimoji="1" lang="ja-JP" altLang="en-US" smtClean="0"/>
              <a:t>‹#›</a:t>
            </a:fld>
            <a:endParaRPr kumimoji="1" lang="ja-JP" altLang="en-US"/>
          </a:p>
        </p:txBody>
      </p:sp>
    </p:spTree>
    <p:extLst>
      <p:ext uri="{BB962C8B-B14F-4D97-AF65-F5344CB8AC3E}">
        <p14:creationId xmlns:p14="http://schemas.microsoft.com/office/powerpoint/2010/main" val="2567755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A608377-6B3A-44DC-93C7-3366E9A40000}" type="slidenum">
              <a:rPr kumimoji="1" lang="ja-JP" altLang="en-US" smtClean="0"/>
              <a:t>1</a:t>
            </a:fld>
            <a:endParaRPr kumimoji="1" lang="ja-JP" altLang="en-US"/>
          </a:p>
        </p:txBody>
      </p:sp>
    </p:spTree>
    <p:extLst>
      <p:ext uri="{BB962C8B-B14F-4D97-AF65-F5344CB8AC3E}">
        <p14:creationId xmlns:p14="http://schemas.microsoft.com/office/powerpoint/2010/main" val="2381393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jpma.or.jp/"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5"/>
          <p:cNvSpPr>
            <a:spLocks noChangeShapeType="1"/>
          </p:cNvSpPr>
          <p:nvPr/>
        </p:nvSpPr>
        <p:spPr bwMode="auto">
          <a:xfrm flipH="1">
            <a:off x="334434" y="3143250"/>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5" name="Rectangle 6"/>
          <p:cNvSpPr>
            <a:spLocks noChangeArrowheads="1"/>
          </p:cNvSpPr>
          <p:nvPr/>
        </p:nvSpPr>
        <p:spPr bwMode="auto">
          <a:xfrm>
            <a:off x="334434" y="1992313"/>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6" name="Line 7"/>
          <p:cNvSpPr>
            <a:spLocks noChangeShapeType="1"/>
          </p:cNvSpPr>
          <p:nvPr/>
        </p:nvSpPr>
        <p:spPr bwMode="auto">
          <a:xfrm flipH="1">
            <a:off x="431801" y="3216275"/>
            <a:ext cx="10081684" cy="0"/>
          </a:xfrm>
          <a:prstGeom prst="line">
            <a:avLst/>
          </a:prstGeom>
          <a:noFill/>
          <a:ln w="76200">
            <a:solidFill>
              <a:srgbClr val="CCECFF"/>
            </a:solidFill>
            <a:round/>
            <a:headEnd/>
            <a:tailEnd/>
          </a:ln>
          <a:effectLst/>
        </p:spPr>
        <p:txBody>
          <a:bodyPr/>
          <a:lstStyle/>
          <a:p>
            <a:pPr>
              <a:defRPr/>
            </a:pPr>
            <a:endParaRPr lang="ja-JP" altLang="en-US"/>
          </a:p>
        </p:txBody>
      </p:sp>
      <p:pic>
        <p:nvPicPr>
          <p:cNvPr id="7" name="Picture 8" descr="新薬の研究開発で、社会への貢献を目指す日本製薬工業協会">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3484" y="2926271"/>
            <a:ext cx="1494854" cy="430721"/>
          </a:xfrm>
          <a:prstGeom prst="rect">
            <a:avLst/>
          </a:prstGeom>
          <a:noFill/>
          <a:ln w="9525">
            <a:noFill/>
            <a:miter lim="800000"/>
            <a:headEnd/>
            <a:tailEnd/>
          </a:ln>
        </p:spPr>
      </p:pic>
      <p:sp>
        <p:nvSpPr>
          <p:cNvPr id="5122" name="Rectangle 2"/>
          <p:cNvSpPr>
            <a:spLocks noGrp="1" noChangeArrowheads="1"/>
          </p:cNvSpPr>
          <p:nvPr>
            <p:ph type="ctrTitle"/>
          </p:nvPr>
        </p:nvSpPr>
        <p:spPr>
          <a:xfrm>
            <a:off x="914400" y="1557339"/>
            <a:ext cx="10363200" cy="1470025"/>
          </a:xfrm>
        </p:spPr>
        <p:txBody>
          <a:bodyPr/>
          <a:lstStyle>
            <a:lvl1pPr>
              <a:defRPr/>
            </a:lvl1pPr>
          </a:lstStyle>
          <a:p>
            <a:pPr lvl="0"/>
            <a:r>
              <a:rPr lang="ja-JP" altLang="en-US" noProof="0"/>
              <a:t>マスター タイトルの書式設定</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sz="2400"/>
            </a:lvl1pPr>
          </a:lstStyle>
          <a:p>
            <a:pPr lvl="0"/>
            <a:r>
              <a:rPr lang="ja-JP" altLang="en-US" noProof="0"/>
              <a:t>マスター サブタイトルの書式設定</a:t>
            </a:r>
          </a:p>
        </p:txBody>
      </p:sp>
      <p:sp>
        <p:nvSpPr>
          <p:cNvPr id="8" name="Rectangle 4"/>
          <p:cNvSpPr>
            <a:spLocks noGrp="1" noChangeArrowheads="1"/>
          </p:cNvSpPr>
          <p:nvPr>
            <p:ph type="sldNum" sz="quarter" idx="10"/>
          </p:nvPr>
        </p:nvSpPr>
        <p:spPr>
          <a:xfrm>
            <a:off x="9203267" y="6245225"/>
            <a:ext cx="2844800" cy="476250"/>
          </a:xfrm>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395157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215136881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EE356DD-7CC6-4D18-A9D6-5A1CE3C78156}"/>
              </a:ext>
            </a:extLst>
          </p:cNvPr>
          <p:cNvSpPr/>
          <p:nvPr/>
        </p:nvSpPr>
        <p:spPr bwMode="auto">
          <a:xfrm>
            <a:off x="119336" y="188913"/>
            <a:ext cx="10441160" cy="1007840"/>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縦書きタイトル 1"/>
          <p:cNvSpPr>
            <a:spLocks noGrp="1"/>
          </p:cNvSpPr>
          <p:nvPr>
            <p:ph type="title" orient="vert"/>
          </p:nvPr>
        </p:nvSpPr>
        <p:spPr>
          <a:xfrm>
            <a:off x="8839200" y="188913"/>
            <a:ext cx="1577280" cy="6335712"/>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188913"/>
            <a:ext cx="8026400" cy="633571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109303237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8"/>
          <p:cNvSpPr>
            <a:spLocks noGrp="1" noChangeArrowheads="1"/>
          </p:cNvSpPr>
          <p:nvPr>
            <p:ph type="sldNum" sz="quarter" idx="12"/>
          </p:nvPr>
        </p:nvSpPr>
        <p:spPr>
          <a:ln/>
        </p:spPr>
        <p:txBody>
          <a:bodyPr/>
          <a:lstStyle>
            <a:lvl1pPr>
              <a:defRPr/>
            </a:lvl1pPr>
          </a:lstStyle>
          <a:p>
            <a:pPr>
              <a:defRPr/>
            </a:pPr>
            <a:fld id="{6794354B-9C6F-489C-A9E4-776D81B43C92}" type="slidenum">
              <a:rPr lang="en-US" altLang="ja-JP"/>
              <a:pPr>
                <a:defRPr/>
              </a:pPr>
              <a:t>‹#›</a:t>
            </a:fld>
            <a:endParaRPr lang="en-US" altLang="ja-JP"/>
          </a:p>
        </p:txBody>
      </p:sp>
    </p:spTree>
    <p:extLst>
      <p:ext uri="{BB962C8B-B14F-4D97-AF65-F5344CB8AC3E}">
        <p14:creationId xmlns:p14="http://schemas.microsoft.com/office/powerpoint/2010/main" val="4276126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276959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23103909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268413"/>
            <a:ext cx="538480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39038140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640"/>
            <a:ext cx="10972800" cy="792088"/>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27707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1988840"/>
            <a:ext cx="5386917"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27707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1988840"/>
            <a:ext cx="5389033"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107480046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6549833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251286519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F402EEFF-D038-40F0-A488-2FA9FA1F23E6}"/>
              </a:ext>
            </a:extLst>
          </p:cNvPr>
          <p:cNvSpPr/>
          <p:nvPr/>
        </p:nvSpPr>
        <p:spPr bwMode="auto">
          <a:xfrm>
            <a:off x="119336" y="980729"/>
            <a:ext cx="10441160" cy="216024"/>
          </a:xfrm>
          <a:prstGeom prst="rect">
            <a:avLst/>
          </a:prstGeom>
          <a:solidFill>
            <a:schemeClr val="bg1"/>
          </a:solidFill>
          <a:ln w="38100"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charset="-128"/>
            </a:endParaRPr>
          </a:p>
        </p:txBody>
      </p:sp>
      <p:sp>
        <p:nvSpPr>
          <p:cNvPr id="2" name="タイトル 1"/>
          <p:cNvSpPr>
            <a:spLocks noGrp="1"/>
          </p:cNvSpPr>
          <p:nvPr>
            <p:ph type="title"/>
          </p:nvPr>
        </p:nvSpPr>
        <p:spPr>
          <a:xfrm>
            <a:off x="610238" y="286386"/>
            <a:ext cx="4010447" cy="622333"/>
          </a:xfrm>
        </p:spPr>
        <p:txBody>
          <a:bodyPr anchor="b"/>
          <a:lstStyle>
            <a:lvl1pPr algn="l">
              <a:defRPr sz="2000" b="1"/>
            </a:lvl1pPr>
          </a:lstStyle>
          <a:p>
            <a:r>
              <a:rPr lang="ja-JP" altLang="en-US"/>
              <a:t>マスター タイトルの書式設定</a:t>
            </a:r>
            <a:endParaRPr lang="ja-JP" altLang="en-US" dirty="0"/>
          </a:p>
        </p:txBody>
      </p:sp>
      <p:sp>
        <p:nvSpPr>
          <p:cNvPr id="3" name="コンテンツ プレースホルダー 2"/>
          <p:cNvSpPr>
            <a:spLocks noGrp="1"/>
          </p:cNvSpPr>
          <p:nvPr>
            <p:ph idx="1"/>
          </p:nvPr>
        </p:nvSpPr>
        <p:spPr>
          <a:xfrm>
            <a:off x="4766733" y="286386"/>
            <a:ext cx="5793763" cy="583977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4" name="テキスト プレースホルダー 3"/>
          <p:cNvSpPr>
            <a:spLocks noGrp="1"/>
          </p:cNvSpPr>
          <p:nvPr>
            <p:ph type="body" sz="half" idx="2"/>
          </p:nvPr>
        </p:nvSpPr>
        <p:spPr>
          <a:xfrm>
            <a:off x="609601" y="980729"/>
            <a:ext cx="4011084" cy="514543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235179858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51584" y="5287661"/>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03512" y="1268759"/>
            <a:ext cx="8424936" cy="39384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ー 3"/>
          <p:cNvSpPr>
            <a:spLocks noGrp="1"/>
          </p:cNvSpPr>
          <p:nvPr>
            <p:ph type="body" sz="half" idx="2"/>
          </p:nvPr>
        </p:nvSpPr>
        <p:spPr>
          <a:xfrm>
            <a:off x="2351584" y="593486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4"/>
          <p:cNvSpPr>
            <a:spLocks noGrp="1" noChangeArrowheads="1"/>
          </p:cNvSpPr>
          <p:nvPr>
            <p:ph type="sldNum" sz="quarter" idx="10"/>
          </p:nvPr>
        </p:nvSpPr>
        <p:spPr>
          <a:ln/>
        </p:spPr>
        <p:txBody>
          <a:bodyPr/>
          <a:lstStyle>
            <a:lvl1pPr>
              <a:defRPr/>
            </a:lvl1pPr>
          </a:lstStyle>
          <a:p>
            <a:fld id="{02CCC925-B94D-4CE8-838B-708BA4A3CBE4}" type="slidenum">
              <a:rPr kumimoji="1" lang="ja-JP" altLang="en-US" smtClean="0"/>
              <a:t>‹#›</a:t>
            </a:fld>
            <a:endParaRPr kumimoji="1" lang="ja-JP" altLang="en-US"/>
          </a:p>
        </p:txBody>
      </p:sp>
    </p:spTree>
    <p:extLst>
      <p:ext uri="{BB962C8B-B14F-4D97-AF65-F5344CB8AC3E}">
        <p14:creationId xmlns:p14="http://schemas.microsoft.com/office/powerpoint/2010/main" val="9134202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jpma.or.jp/"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188913"/>
            <a:ext cx="10972800" cy="792162"/>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09600" y="1268413"/>
            <a:ext cx="10972800" cy="5256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00" name="Rectangle 4"/>
          <p:cNvSpPr>
            <a:spLocks noGrp="1" noChangeArrowheads="1"/>
          </p:cNvSpPr>
          <p:nvPr>
            <p:ph type="sldNum" sz="quarter" idx="4"/>
          </p:nvPr>
        </p:nvSpPr>
        <p:spPr bwMode="auto">
          <a:xfrm>
            <a:off x="10979151" y="6337300"/>
            <a:ext cx="1166283"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b="1">
                <a:latin typeface="Arial" charset="0"/>
                <a:ea typeface="ＭＳ Ｐゴシック" charset="-128"/>
              </a:defRPr>
            </a:lvl1pPr>
          </a:lstStyle>
          <a:p>
            <a:fld id="{02CCC925-B94D-4CE8-838B-708BA4A3CBE4}" type="slidenum">
              <a:rPr kumimoji="1" lang="ja-JP" altLang="en-US" smtClean="0"/>
              <a:t>‹#›</a:t>
            </a:fld>
            <a:endParaRPr kumimoji="1" lang="ja-JP" altLang="en-US"/>
          </a:p>
        </p:txBody>
      </p:sp>
      <p:sp>
        <p:nvSpPr>
          <p:cNvPr id="1029" name="Line 5"/>
          <p:cNvSpPr>
            <a:spLocks noChangeShapeType="1"/>
          </p:cNvSpPr>
          <p:nvPr/>
        </p:nvSpPr>
        <p:spPr bwMode="auto">
          <a:xfrm flipH="1">
            <a:off x="334434" y="1052513"/>
            <a:ext cx="10081684" cy="0"/>
          </a:xfrm>
          <a:prstGeom prst="line">
            <a:avLst/>
          </a:prstGeom>
          <a:noFill/>
          <a:ln w="57150">
            <a:solidFill>
              <a:srgbClr val="3366FF"/>
            </a:solidFill>
            <a:round/>
            <a:headEnd/>
            <a:tailEnd/>
          </a:ln>
          <a:effectLst/>
        </p:spPr>
        <p:txBody>
          <a:bodyPr/>
          <a:lstStyle/>
          <a:p>
            <a:pPr>
              <a:defRPr/>
            </a:pPr>
            <a:endParaRPr lang="ja-JP" altLang="en-US"/>
          </a:p>
        </p:txBody>
      </p:sp>
      <p:sp>
        <p:nvSpPr>
          <p:cNvPr id="1030" name="Rectangle 6"/>
          <p:cNvSpPr>
            <a:spLocks noChangeArrowheads="1"/>
          </p:cNvSpPr>
          <p:nvPr/>
        </p:nvSpPr>
        <p:spPr bwMode="auto">
          <a:xfrm>
            <a:off x="334434" y="260350"/>
            <a:ext cx="192617" cy="647700"/>
          </a:xfrm>
          <a:prstGeom prst="rect">
            <a:avLst/>
          </a:prstGeom>
          <a:solidFill>
            <a:srgbClr val="3366FF"/>
          </a:solidFill>
          <a:ln w="9525">
            <a:solidFill>
              <a:srgbClr val="3366FF"/>
            </a:solidFill>
            <a:miter lim="800000"/>
            <a:headEnd/>
            <a:tailEnd/>
          </a:ln>
          <a:effec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endParaRPr lang="ja-JP" altLang="en-US"/>
          </a:p>
        </p:txBody>
      </p:sp>
      <p:sp>
        <p:nvSpPr>
          <p:cNvPr id="1031" name="Line 7"/>
          <p:cNvSpPr>
            <a:spLocks noChangeShapeType="1"/>
          </p:cNvSpPr>
          <p:nvPr/>
        </p:nvSpPr>
        <p:spPr bwMode="auto">
          <a:xfrm flipH="1">
            <a:off x="431801" y="1125538"/>
            <a:ext cx="10081684" cy="0"/>
          </a:xfrm>
          <a:prstGeom prst="line">
            <a:avLst/>
          </a:prstGeom>
          <a:noFill/>
          <a:ln w="76200">
            <a:solidFill>
              <a:srgbClr val="CCECFF"/>
            </a:solidFill>
            <a:round/>
            <a:headEnd/>
            <a:tailEnd/>
          </a:ln>
          <a:effectLst/>
        </p:spPr>
        <p:txBody>
          <a:bodyPr/>
          <a:lstStyle/>
          <a:p>
            <a:pPr>
              <a:defRPr/>
            </a:pPr>
            <a:endParaRPr lang="ja-JP" altLang="en-US"/>
          </a:p>
        </p:txBody>
      </p:sp>
      <p:pic>
        <p:nvPicPr>
          <p:cNvPr id="1032" name="Picture 8" descr="新薬の研究開発で、社会への貢献を目指す日本製薬工業協会">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498667" y="837152"/>
            <a:ext cx="1494854" cy="430721"/>
          </a:xfrm>
          <a:prstGeom prst="rect">
            <a:avLst/>
          </a:prstGeom>
          <a:noFill/>
          <a:ln w="9525">
            <a:noFill/>
            <a:miter lim="800000"/>
            <a:headEnd/>
            <a:tailEnd/>
          </a:ln>
        </p:spPr>
      </p:pic>
    </p:spTree>
    <p:extLst>
      <p:ext uri="{BB962C8B-B14F-4D97-AF65-F5344CB8AC3E}">
        <p14:creationId xmlns:p14="http://schemas.microsoft.com/office/powerpoint/2010/main" val="348237628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rtl="0" eaLnBrk="1" fontAlgn="base" hangingPunct="1">
        <a:spcBef>
          <a:spcPct val="0"/>
        </a:spcBef>
        <a:spcAft>
          <a:spcPct val="0"/>
        </a:spcAft>
        <a:defRPr kumimoji="1" sz="2800" b="1">
          <a:solidFill>
            <a:srgbClr val="44546A"/>
          </a:solidFill>
          <a:effectLst/>
          <a:latin typeface="Meiryo UI" panose="020B0604030504040204" pitchFamily="50" charset="-128"/>
          <a:ea typeface="Meiryo UI" panose="020B0604030504040204" pitchFamily="50" charset="-128"/>
          <a:cs typeface="+mj-cs"/>
        </a:defRPr>
      </a:lvl1pPr>
      <a:lvl2pPr algn="l" rtl="0" eaLnBrk="1" fontAlgn="base" hangingPunct="1">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2pPr>
      <a:lvl3pPr algn="l" rtl="0" eaLnBrk="1" fontAlgn="base" hangingPunct="1">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3pPr>
      <a:lvl4pPr algn="l" rtl="0" eaLnBrk="1" fontAlgn="base" hangingPunct="1">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4pPr>
      <a:lvl5pPr algn="l" rtl="0" eaLnBrk="1" fontAlgn="base" hangingPunct="1">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5pPr>
      <a:lvl6pPr marL="457200" algn="l" rtl="0" eaLnBrk="1" fontAlgn="base" hangingPunct="1">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6pPr>
      <a:lvl7pPr marL="914400" algn="l" rtl="0" eaLnBrk="1" fontAlgn="base" hangingPunct="1">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7pPr>
      <a:lvl8pPr marL="1371600" algn="l" rtl="0" eaLnBrk="1" fontAlgn="base" hangingPunct="1">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8pPr>
      <a:lvl9pPr marL="1828800" algn="l" rtl="0" eaLnBrk="1" fontAlgn="base" hangingPunct="1">
        <a:spcBef>
          <a:spcPct val="0"/>
        </a:spcBef>
        <a:spcAft>
          <a:spcPct val="0"/>
        </a:spcAft>
        <a:defRPr kumimoji="1" sz="2800" b="1">
          <a:solidFill>
            <a:schemeClr val="tx2"/>
          </a:solidFill>
          <a:effectLst>
            <a:outerShdw blurRad="38100" dist="38100" dir="2700000" algn="tl">
              <a:srgbClr val="C0C0C0"/>
            </a:outerShdw>
          </a:effectLst>
          <a:latin typeface="ＭＳ Ｐゴシック" charset="-128"/>
          <a:ea typeface="ＭＳ Ｐゴシック" charset="-128"/>
        </a:defRPr>
      </a:lvl9pPr>
    </p:titleStyle>
    <p:bodyStyle>
      <a:lvl1pPr marL="342900" indent="-342900" algn="l" rtl="0" eaLnBrk="1" fontAlgn="base" hangingPunct="1">
        <a:spcBef>
          <a:spcPct val="20000"/>
        </a:spcBef>
        <a:spcAft>
          <a:spcPct val="0"/>
        </a:spcAft>
        <a:buFont typeface="Wingdings" pitchFamily="2" charset="2"/>
        <a:buChar char="Ø"/>
        <a:defRPr kumimoji="1" sz="2800" b="1">
          <a:solidFill>
            <a:schemeClr val="tx1"/>
          </a:solidFill>
          <a:latin typeface="Meiryo UI" panose="020B0604030504040204" pitchFamily="50" charset="-128"/>
          <a:ea typeface="Meiryo UI" panose="020B0604030504040204" pitchFamily="50" charset="-128"/>
          <a:cs typeface="+mn-cs"/>
        </a:defRPr>
      </a:lvl1pPr>
      <a:lvl2pPr marL="742950" indent="-285750" algn="l" rtl="0" eaLnBrk="1" fontAlgn="base" hangingPunct="1">
        <a:spcBef>
          <a:spcPct val="20000"/>
        </a:spcBef>
        <a:spcAft>
          <a:spcPct val="0"/>
        </a:spcAft>
        <a:buClr>
          <a:srgbClr val="0033CC"/>
        </a:buClr>
        <a:buFont typeface="Wingdings" pitchFamily="2" charset="2"/>
        <a:buChar char="n"/>
        <a:defRPr kumimoji="1" sz="2400" b="1">
          <a:solidFill>
            <a:schemeClr val="tx1"/>
          </a:solidFill>
          <a:latin typeface="Meiryo UI" panose="020B0604030504040204" pitchFamily="50" charset="-128"/>
          <a:ea typeface="Meiryo UI" panose="020B0604030504040204" pitchFamily="50" charset="-128"/>
        </a:defRPr>
      </a:lvl2pPr>
      <a:lvl3pPr marL="1143000" indent="-228600" algn="l" rtl="0" eaLnBrk="1" fontAlgn="base" hangingPunct="1">
        <a:spcBef>
          <a:spcPct val="20000"/>
        </a:spcBef>
        <a:spcAft>
          <a:spcPct val="0"/>
        </a:spcAft>
        <a:buClr>
          <a:srgbClr val="0033CC"/>
        </a:buClr>
        <a:buFont typeface="Wingdings" pitchFamily="2" charset="2"/>
        <a:buChar char="p"/>
        <a:defRPr kumimoji="1" sz="2400">
          <a:solidFill>
            <a:schemeClr val="tx1"/>
          </a:solidFill>
          <a:latin typeface="Meiryo UI" panose="020B0604030504040204" pitchFamily="50" charset="-128"/>
          <a:ea typeface="Meiryo UI" panose="020B0604030504040204" pitchFamily="50" charset="-128"/>
        </a:defRPr>
      </a:lvl3pPr>
      <a:lvl4pPr marL="1600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eiryo UI" panose="020B0604030504040204" pitchFamily="50" charset="-128"/>
          <a:ea typeface="Meiryo UI" panose="020B0604030504040204" pitchFamily="50" charset="-128"/>
        </a:defRPr>
      </a:lvl4pPr>
      <a:lvl5pPr marL="20574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eiryo UI" panose="020B0604030504040204" pitchFamily="50" charset="-128"/>
          <a:ea typeface="Meiryo UI" panose="020B0604030504040204" pitchFamily="50" charset="-128"/>
        </a:defRPr>
      </a:lvl5pPr>
      <a:lvl6pPr marL="25146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228600"/>
            <a:ext cx="924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914400" y="1371600"/>
            <a:ext cx="10363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052" name="Line 4"/>
          <p:cNvSpPr>
            <a:spLocks noChangeShapeType="1"/>
          </p:cNvSpPr>
          <p:nvPr/>
        </p:nvSpPr>
        <p:spPr bwMode="auto">
          <a:xfrm flipH="1">
            <a:off x="1007533" y="1196975"/>
            <a:ext cx="9144000" cy="0"/>
          </a:xfrm>
          <a:prstGeom prst="line">
            <a:avLst/>
          </a:prstGeom>
          <a:noFill/>
          <a:ln w="19050">
            <a:solidFill>
              <a:srgbClr val="FF9900"/>
            </a:solidFill>
            <a:round/>
            <a:headEnd/>
            <a:tailEnd/>
          </a:ln>
        </p:spPr>
        <p:txBody>
          <a:bodyPr wrap="none" anchor="ctr"/>
          <a:lstStyle/>
          <a:p>
            <a:pPr>
              <a:defRPr/>
            </a:pPr>
            <a:endParaRPr lang="ja-JP" altLang="en-US"/>
          </a:p>
        </p:txBody>
      </p:sp>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3874" y="26717"/>
            <a:ext cx="1241186" cy="1257571"/>
          </a:xfrm>
          <a:prstGeom prst="rect">
            <a:avLst/>
          </a:prstGeom>
          <a:noFill/>
          <a:ln w="9525">
            <a:noFill/>
            <a:miter lim="800000"/>
            <a:headEnd/>
            <a:tailEnd/>
          </a:ln>
        </p:spPr>
      </p:pic>
      <p:sp>
        <p:nvSpPr>
          <p:cNvPr id="41990"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Times New Roman" pitchFamily="18" charset="0"/>
                <a:ea typeface="ＭＳ Ｐゴシック" charset="-128"/>
              </a:defRPr>
            </a:lvl1pPr>
          </a:lstStyle>
          <a:p>
            <a:pPr>
              <a:defRPr/>
            </a:pPr>
            <a:endParaRPr lang="en-US" altLang="ja-JP"/>
          </a:p>
        </p:txBody>
      </p:sp>
      <p:sp>
        <p:nvSpPr>
          <p:cNvPr id="41991"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Times New Roman" pitchFamily="18" charset="0"/>
                <a:ea typeface="ＭＳ Ｐゴシック" charset="-128"/>
              </a:defRPr>
            </a:lvl1pPr>
          </a:lstStyle>
          <a:p>
            <a:pPr>
              <a:defRPr/>
            </a:pPr>
            <a:endParaRPr lang="en-US" altLang="ja-JP"/>
          </a:p>
        </p:txBody>
      </p:sp>
      <p:sp>
        <p:nvSpPr>
          <p:cNvPr id="41992"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Times New Roman" pitchFamily="18" charset="0"/>
                <a:ea typeface="ＭＳ Ｐゴシック" charset="-128"/>
              </a:defRPr>
            </a:lvl1pPr>
          </a:lstStyle>
          <a:p>
            <a:pPr>
              <a:defRPr/>
            </a:pPr>
            <a:fld id="{F48B66BB-B5C3-4249-A231-2D81B75A1F1C}" type="slidenum">
              <a:rPr lang="en-US" altLang="ja-JP"/>
              <a:pPr>
                <a:defRPr/>
              </a:pPr>
              <a:t>‹#›</a:t>
            </a:fld>
            <a:endParaRPr lang="en-US" altLang="ja-JP"/>
          </a:p>
        </p:txBody>
      </p:sp>
    </p:spTree>
    <p:extLst>
      <p:ext uri="{BB962C8B-B14F-4D97-AF65-F5344CB8AC3E}">
        <p14:creationId xmlns:p14="http://schemas.microsoft.com/office/powerpoint/2010/main" val="3307807861"/>
      </p:ext>
    </p:extLst>
  </p:cSld>
  <p:clrMap bg1="lt1" tx1="dk1" bg2="lt2" tx2="dk2" accent1="accent1" accent2="accent2" accent3="accent3" accent4="accent4" accent5="accent5" accent6="accent6" hlink="hlink" folHlink="folHlink"/>
  <p:sldLayoutIdLst>
    <p:sldLayoutId id="2147483687" r:id="rId1"/>
  </p:sldLayoutIdLst>
  <p:hf hdr="0" ftr="0" dt="0"/>
  <p:txStyles>
    <p:titleStyle>
      <a:lvl1pPr algn="l" rtl="0" eaLnBrk="1" fontAlgn="base" hangingPunct="1">
        <a:spcBef>
          <a:spcPct val="0"/>
        </a:spcBef>
        <a:spcAft>
          <a:spcPct val="0"/>
        </a:spcAft>
        <a:defRPr kumimoji="1" sz="3200" b="1">
          <a:solidFill>
            <a:schemeClr val="tx2"/>
          </a:solidFill>
          <a:latin typeface="+mj-lt"/>
          <a:ea typeface="+mj-ea"/>
          <a:cs typeface="+mj-cs"/>
        </a:defRPr>
      </a:lvl1pPr>
      <a:lvl2pPr algn="l" rtl="0" eaLnBrk="1" fontAlgn="base" hangingPunct="1">
        <a:spcBef>
          <a:spcPct val="0"/>
        </a:spcBef>
        <a:spcAft>
          <a:spcPct val="0"/>
        </a:spcAft>
        <a:defRPr kumimoji="1" sz="3200" b="1">
          <a:solidFill>
            <a:schemeClr val="tx2"/>
          </a:solidFill>
          <a:latin typeface="Times" pitchFamily="18" charset="0"/>
          <a:ea typeface="ＭＳ Ｐゴシック" charset="-128"/>
        </a:defRPr>
      </a:lvl2pPr>
      <a:lvl3pPr algn="l" rtl="0" eaLnBrk="1" fontAlgn="base" hangingPunct="1">
        <a:spcBef>
          <a:spcPct val="0"/>
        </a:spcBef>
        <a:spcAft>
          <a:spcPct val="0"/>
        </a:spcAft>
        <a:defRPr kumimoji="1" sz="3200" b="1">
          <a:solidFill>
            <a:schemeClr val="tx2"/>
          </a:solidFill>
          <a:latin typeface="Times" pitchFamily="18" charset="0"/>
          <a:ea typeface="ＭＳ Ｐゴシック" charset="-128"/>
        </a:defRPr>
      </a:lvl3pPr>
      <a:lvl4pPr algn="l" rtl="0" eaLnBrk="1" fontAlgn="base" hangingPunct="1">
        <a:spcBef>
          <a:spcPct val="0"/>
        </a:spcBef>
        <a:spcAft>
          <a:spcPct val="0"/>
        </a:spcAft>
        <a:defRPr kumimoji="1" sz="3200" b="1">
          <a:solidFill>
            <a:schemeClr val="tx2"/>
          </a:solidFill>
          <a:latin typeface="Times" pitchFamily="18" charset="0"/>
          <a:ea typeface="ＭＳ Ｐゴシック" charset="-128"/>
        </a:defRPr>
      </a:lvl4pPr>
      <a:lvl5pPr algn="l" rtl="0" eaLnBrk="1" fontAlgn="base" hangingPunct="1">
        <a:spcBef>
          <a:spcPct val="0"/>
        </a:spcBef>
        <a:spcAft>
          <a:spcPct val="0"/>
        </a:spcAft>
        <a:defRPr kumimoji="1" sz="3200" b="1">
          <a:solidFill>
            <a:schemeClr val="tx2"/>
          </a:solidFill>
          <a:latin typeface="Times" pitchFamily="18" charset="0"/>
          <a:ea typeface="ＭＳ Ｐゴシック" charset="-128"/>
        </a:defRPr>
      </a:lvl5pPr>
      <a:lvl6pPr marL="457200" algn="l" rtl="0" eaLnBrk="1" fontAlgn="base" hangingPunct="1">
        <a:spcBef>
          <a:spcPct val="0"/>
        </a:spcBef>
        <a:spcAft>
          <a:spcPct val="0"/>
        </a:spcAft>
        <a:defRPr kumimoji="1" sz="3200" b="1">
          <a:solidFill>
            <a:schemeClr val="tx2"/>
          </a:solidFill>
          <a:latin typeface="Times" pitchFamily="18" charset="0"/>
          <a:ea typeface="ＭＳ Ｐゴシック" charset="-128"/>
        </a:defRPr>
      </a:lvl6pPr>
      <a:lvl7pPr marL="914400" algn="l" rtl="0" eaLnBrk="1" fontAlgn="base" hangingPunct="1">
        <a:spcBef>
          <a:spcPct val="0"/>
        </a:spcBef>
        <a:spcAft>
          <a:spcPct val="0"/>
        </a:spcAft>
        <a:defRPr kumimoji="1" sz="3200" b="1">
          <a:solidFill>
            <a:schemeClr val="tx2"/>
          </a:solidFill>
          <a:latin typeface="Times" pitchFamily="18" charset="0"/>
          <a:ea typeface="ＭＳ Ｐゴシック" charset="-128"/>
        </a:defRPr>
      </a:lvl7pPr>
      <a:lvl8pPr marL="1371600" algn="l" rtl="0" eaLnBrk="1" fontAlgn="base" hangingPunct="1">
        <a:spcBef>
          <a:spcPct val="0"/>
        </a:spcBef>
        <a:spcAft>
          <a:spcPct val="0"/>
        </a:spcAft>
        <a:defRPr kumimoji="1" sz="3200" b="1">
          <a:solidFill>
            <a:schemeClr val="tx2"/>
          </a:solidFill>
          <a:latin typeface="Times" pitchFamily="18" charset="0"/>
          <a:ea typeface="ＭＳ Ｐゴシック" charset="-128"/>
        </a:defRPr>
      </a:lvl8pPr>
      <a:lvl9pPr marL="1828800" algn="l" rtl="0" eaLnBrk="1" fontAlgn="base" hangingPunct="1">
        <a:spcBef>
          <a:spcPct val="0"/>
        </a:spcBef>
        <a:spcAft>
          <a:spcPct val="0"/>
        </a:spcAft>
        <a:defRPr kumimoji="1" sz="3200" b="1">
          <a:solidFill>
            <a:schemeClr val="tx2"/>
          </a:solidFill>
          <a:latin typeface="Times" pitchFamily="18"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a:solidFill>
            <a:schemeClr val="tx1"/>
          </a:solidFill>
          <a:latin typeface="+mn-lt"/>
          <a:ea typeface="+mn-ea"/>
        </a:defRPr>
      </a:lvl5pPr>
      <a:lvl6pPr marL="2514600" indent="-228600" algn="l" rtl="0" eaLnBrk="1" fontAlgn="base" hangingPunct="1">
        <a:spcBef>
          <a:spcPct val="20000"/>
        </a:spcBef>
        <a:spcAft>
          <a:spcPct val="0"/>
        </a:spcAft>
        <a:buChar char="»"/>
        <a:defRPr kumimoji="1">
          <a:solidFill>
            <a:schemeClr val="tx1"/>
          </a:solidFill>
          <a:latin typeface="+mn-lt"/>
          <a:ea typeface="+mn-ea"/>
        </a:defRPr>
      </a:lvl6pPr>
      <a:lvl7pPr marL="2971800" indent="-228600" algn="l" rtl="0" eaLnBrk="1" fontAlgn="base" hangingPunct="1">
        <a:spcBef>
          <a:spcPct val="20000"/>
        </a:spcBef>
        <a:spcAft>
          <a:spcPct val="0"/>
        </a:spcAft>
        <a:buChar char="»"/>
        <a:defRPr kumimoji="1">
          <a:solidFill>
            <a:schemeClr val="tx1"/>
          </a:solidFill>
          <a:latin typeface="+mn-lt"/>
          <a:ea typeface="+mn-ea"/>
        </a:defRPr>
      </a:lvl7pPr>
      <a:lvl8pPr marL="3429000" indent="-228600" algn="l" rtl="0" eaLnBrk="1" fontAlgn="base" hangingPunct="1">
        <a:spcBef>
          <a:spcPct val="20000"/>
        </a:spcBef>
        <a:spcAft>
          <a:spcPct val="0"/>
        </a:spcAft>
        <a:buChar char="»"/>
        <a:defRPr kumimoji="1">
          <a:solidFill>
            <a:schemeClr val="tx1"/>
          </a:solidFill>
          <a:latin typeface="+mn-lt"/>
          <a:ea typeface="+mn-ea"/>
        </a:defRPr>
      </a:lvl8pPr>
      <a:lvl9pPr marL="3886200" indent="-228600" algn="l" rtl="0" eaLnBrk="1" fontAlgn="base" hangingPunct="1">
        <a:spcBef>
          <a:spcPct val="20000"/>
        </a:spcBef>
        <a:spcAft>
          <a:spcPct val="0"/>
        </a:spcAft>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1268761"/>
            <a:ext cx="10363200" cy="1758604"/>
          </a:xfrm>
        </p:spPr>
        <p:txBody>
          <a:bodyPr/>
          <a:lstStyle/>
          <a:p>
            <a:r>
              <a:rPr lang="ja-JP" altLang="en-US" sz="2600" dirty="0">
                <a:solidFill>
                  <a:schemeClr val="tx1">
                    <a:lumMod val="50000"/>
                    <a:lumOff val="50000"/>
                  </a:schemeClr>
                </a:solidFill>
                <a:effectLst/>
                <a:latin typeface="Meiryo UI" panose="020B0604030504040204" pitchFamily="50" charset="-128"/>
                <a:ea typeface="Meiryo UI" panose="020B0604030504040204" pitchFamily="50" charset="-128"/>
              </a:rPr>
              <a:t>電子化情報の規制要件・発出物ハンドブック 付録</a:t>
            </a:r>
            <a:br>
              <a:rPr lang="en-US" altLang="ja-JP" sz="3600" dirty="0">
                <a:solidFill>
                  <a:srgbClr val="44546A"/>
                </a:solidFill>
                <a:effectLst/>
                <a:latin typeface="Meiryo UI" panose="020B0604030504040204" pitchFamily="50" charset="-128"/>
                <a:ea typeface="Meiryo UI" panose="020B0604030504040204" pitchFamily="50" charset="-128"/>
              </a:rPr>
            </a:br>
            <a:r>
              <a:rPr lang="ja-JP" altLang="en-US" sz="3600" dirty="0">
                <a:solidFill>
                  <a:srgbClr val="44546A"/>
                </a:solidFill>
                <a:effectLst/>
                <a:latin typeface="Meiryo UI" panose="020B0604030504040204" pitchFamily="50" charset="-128"/>
                <a:ea typeface="Meiryo UI" panose="020B0604030504040204" pitchFamily="50" charset="-128"/>
              </a:rPr>
              <a:t>リモート調査（査察）について</a:t>
            </a:r>
            <a:endParaRPr lang="ja-JP" altLang="en-US" sz="3800" dirty="0">
              <a:solidFill>
                <a:srgbClr val="44546A"/>
              </a:solidFill>
              <a:effectLst/>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p:txBody>
          <a:bodyPr/>
          <a:lstStyle/>
          <a:p>
            <a:r>
              <a:rPr lang="ja-JP" altLang="en-US" b="0" dirty="0">
                <a:latin typeface="Meiryo UI" panose="020B0604030504040204" pitchFamily="50" charset="-128"/>
                <a:ea typeface="Meiryo UI" panose="020B0604030504040204" pitchFamily="50" charset="-128"/>
              </a:rPr>
              <a:t> 日本製薬工業協会 医薬品評価委員会 </a:t>
            </a:r>
          </a:p>
          <a:p>
            <a:r>
              <a:rPr lang="ja-JP" altLang="en-US" b="0" dirty="0">
                <a:latin typeface="Meiryo UI" panose="020B0604030504040204" pitchFamily="50" charset="-128"/>
                <a:ea typeface="Meiryo UI" panose="020B0604030504040204" pitchFamily="50" charset="-128"/>
              </a:rPr>
              <a:t>電子化情報部会 タスクフォース</a:t>
            </a:r>
            <a:r>
              <a:rPr lang="en-US" altLang="ja-JP" b="0" dirty="0">
                <a:latin typeface="Meiryo UI" panose="020B0604030504040204" pitchFamily="50" charset="-128"/>
                <a:ea typeface="Meiryo UI" panose="020B0604030504040204" pitchFamily="50" charset="-128"/>
              </a:rPr>
              <a:t>4 </a:t>
            </a:r>
          </a:p>
          <a:p>
            <a:r>
              <a:rPr lang="en-US" altLang="ja-JP" b="0" dirty="0">
                <a:latin typeface="Meiryo UI" panose="020B0604030504040204" pitchFamily="50" charset="-128"/>
                <a:ea typeface="Meiryo UI" panose="020B0604030504040204" pitchFamily="50" charset="-128"/>
              </a:rPr>
              <a:t>2023</a:t>
            </a:r>
            <a:r>
              <a:rPr lang="ja-JP" altLang="en-US" b="0" dirty="0">
                <a:latin typeface="Meiryo UI" panose="020B0604030504040204" pitchFamily="50" charset="-128"/>
                <a:ea typeface="Meiryo UI" panose="020B0604030504040204" pitchFamily="50" charset="-128"/>
              </a:rPr>
              <a:t>年</a:t>
            </a:r>
            <a:r>
              <a:rPr lang="en-US" altLang="ja-JP" b="0" dirty="0">
                <a:latin typeface="Meiryo UI" panose="020B0604030504040204" pitchFamily="50" charset="-128"/>
                <a:ea typeface="Meiryo UI" panose="020B0604030504040204" pitchFamily="50" charset="-128"/>
              </a:rPr>
              <a:t>3</a:t>
            </a:r>
            <a:r>
              <a:rPr lang="ja-JP" altLang="en-US" b="0" dirty="0">
                <a:latin typeface="Meiryo UI" panose="020B0604030504040204" pitchFamily="50" charset="-128"/>
                <a:ea typeface="Meiryo UI" panose="020B0604030504040204" pitchFamily="50" charset="-128"/>
              </a:rPr>
              <a:t>月</a:t>
            </a:r>
            <a:r>
              <a:rPr lang="en-US" altLang="ja-JP" b="0" dirty="0"/>
              <a:t>20</a:t>
            </a:r>
            <a:r>
              <a:rPr lang="ja-JP" altLang="en-US" b="0" dirty="0">
                <a:latin typeface="Meiryo UI" panose="020B0604030504040204" pitchFamily="50" charset="-128"/>
                <a:ea typeface="Meiryo UI" panose="020B0604030504040204" pitchFamily="50" charset="-128"/>
              </a:rPr>
              <a:t>日</a:t>
            </a:r>
          </a:p>
          <a:p>
            <a:endParaRPr kumimoji="1"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4294967295"/>
          </p:nvPr>
        </p:nvSpPr>
        <p:spPr>
          <a:xfrm>
            <a:off x="9347200" y="6356350"/>
            <a:ext cx="2844800" cy="365125"/>
          </a:xfrm>
        </p:spPr>
        <p:txBody>
          <a:bodyPr/>
          <a:lstStyle/>
          <a:p>
            <a:fld id="{02CCC925-B94D-4CE8-838B-708BA4A3CBE4}" type="slidenum">
              <a:rPr kumimoji="1" lang="ja-JP" altLang="en-US" smtClean="0">
                <a:latin typeface="Meiryo UI" panose="020B0604030504040204" pitchFamily="50" charset="-128"/>
                <a:ea typeface="Meiryo UI" panose="020B0604030504040204" pitchFamily="50" charset="-128"/>
              </a:rPr>
              <a:t>1</a:t>
            </a:fld>
            <a:endParaRPr kumimoji="1" lang="ja-JP" altLang="en-US">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bwMode="auto">
          <a:xfrm>
            <a:off x="2927648" y="5868496"/>
            <a:ext cx="6624736" cy="893420"/>
          </a:xfrm>
          <a:prstGeom prst="rect">
            <a:avLst/>
          </a:prstGeom>
          <a:noFill/>
          <a:ln w="9525">
            <a:solidFill>
              <a:schemeClr val="accent4"/>
            </a:solidFill>
            <a:miter lim="800000"/>
            <a:headEnd/>
            <a:tailEnd/>
          </a:ln>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Font typeface="Wingdings" pitchFamily="2" charset="2"/>
              <a:buNone/>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1" fontAlgn="base" hangingPunct="1">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algn="l"/>
            <a:r>
              <a:rPr lang="en-US" altLang="ja-JP" sz="1400" b="0" kern="0" dirty="0">
                <a:latin typeface="Meiryo UI" panose="020B0604030504040204" pitchFamily="50" charset="-128"/>
                <a:ea typeface="Meiryo UI" panose="020B0604030504040204" pitchFamily="50" charset="-128"/>
              </a:rPr>
              <a:t>【</a:t>
            </a:r>
            <a:r>
              <a:rPr lang="ja-JP" altLang="en-US" sz="1400" b="0" kern="0" dirty="0">
                <a:latin typeface="Meiryo UI" panose="020B0604030504040204" pitchFamily="50" charset="-128"/>
                <a:ea typeface="Meiryo UI" panose="020B0604030504040204" pitchFamily="50" charset="-128"/>
              </a:rPr>
              <a:t>免責事項</a:t>
            </a:r>
            <a:r>
              <a:rPr lang="en-US" altLang="ja-JP" sz="1400" b="0" kern="0" dirty="0">
                <a:latin typeface="Meiryo UI" panose="020B0604030504040204" pitchFamily="50" charset="-128"/>
                <a:ea typeface="Meiryo UI" panose="020B0604030504040204" pitchFamily="50" charset="-128"/>
              </a:rPr>
              <a:t>】</a:t>
            </a:r>
          </a:p>
          <a:p>
            <a:pPr algn="l"/>
            <a:r>
              <a:rPr lang="ja-JP" altLang="en-US" sz="1400" b="0" kern="0" dirty="0">
                <a:latin typeface="Meiryo UI" panose="020B0604030504040204" pitchFamily="50" charset="-128"/>
                <a:ea typeface="Meiryo UI" panose="020B0604030504040204" pitchFamily="50" charset="-128"/>
              </a:rPr>
              <a:t>本資料の記載内容は、現時点の情報に基づき記載しています。</a:t>
            </a:r>
          </a:p>
          <a:p>
            <a:pPr algn="l"/>
            <a:r>
              <a:rPr lang="ja-JP" altLang="en-US" sz="1400" b="0" kern="0" dirty="0">
                <a:latin typeface="Meiryo UI" panose="020B0604030504040204" pitchFamily="50" charset="-128"/>
                <a:ea typeface="Meiryo UI" panose="020B0604030504040204" pitchFamily="50" charset="-128"/>
              </a:rPr>
              <a:t>本資料を利用した結果生じた損害について、日本製薬工業協会は一切責任を負いません。</a:t>
            </a:r>
          </a:p>
        </p:txBody>
      </p:sp>
    </p:spTree>
    <p:extLst>
      <p:ext uri="{BB962C8B-B14F-4D97-AF65-F5344CB8AC3E}">
        <p14:creationId xmlns:p14="http://schemas.microsoft.com/office/powerpoint/2010/main" val="30982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MHRA</a:t>
            </a:r>
            <a:endParaRPr kumimoji="1" lang="ja-JP" altLang="en-US" dirty="0"/>
          </a:p>
        </p:txBody>
      </p:sp>
      <p:sp>
        <p:nvSpPr>
          <p:cNvPr id="3" name="コンテンツ プレースホルダー 2"/>
          <p:cNvSpPr>
            <a:spLocks noGrp="1"/>
          </p:cNvSpPr>
          <p:nvPr>
            <p:ph idx="1"/>
          </p:nvPr>
        </p:nvSpPr>
        <p:spPr>
          <a:xfrm>
            <a:off x="609600" y="1268413"/>
            <a:ext cx="10972800" cy="1008459"/>
          </a:xfrm>
        </p:spPr>
        <p:txBody>
          <a:bodyPr/>
          <a:lstStyle/>
          <a:p>
            <a:pPr>
              <a:lnSpc>
                <a:spcPct val="90000"/>
              </a:lnSpc>
            </a:pPr>
            <a:r>
              <a:rPr lang="ja-JP" altLang="en-US" sz="2200" kern="1200" dirty="0">
                <a:cs typeface="+mn-cs"/>
              </a:rPr>
              <a:t>オンサイト査察に関するガイダンス</a:t>
            </a:r>
            <a:endParaRPr lang="en-US" altLang="ja-JP" sz="2200" kern="1200" dirty="0">
              <a:cs typeface="+mn-cs"/>
            </a:endParaRPr>
          </a:p>
          <a:p>
            <a:pPr lvl="1">
              <a:lnSpc>
                <a:spcPct val="90000"/>
              </a:lnSpc>
            </a:pPr>
            <a:r>
              <a:rPr lang="en-US" altLang="ja-JP" sz="1800" kern="1200" dirty="0">
                <a:cs typeface="+mn-cs"/>
              </a:rPr>
              <a:t>Guidance for industry on MHRA’s expectations for return to UK on-site inspections</a:t>
            </a:r>
            <a:r>
              <a:rPr lang="ja-JP" altLang="en-US" sz="1800" kern="1200" dirty="0">
                <a:cs typeface="+mn-cs"/>
              </a:rPr>
              <a:t>（</a:t>
            </a:r>
            <a:r>
              <a:rPr lang="en-US" altLang="ja-JP" sz="1800" kern="1200" dirty="0">
                <a:cs typeface="+mn-cs"/>
              </a:rPr>
              <a:t>Published11 August 2020,</a:t>
            </a:r>
            <a:r>
              <a:rPr lang="ja-JP" altLang="en-US" sz="1800" kern="1200" dirty="0">
                <a:cs typeface="+mn-cs"/>
              </a:rPr>
              <a:t>　</a:t>
            </a:r>
            <a:r>
              <a:rPr lang="en-US" altLang="ja-JP" sz="1800" kern="1200" dirty="0">
                <a:cs typeface="+mn-cs"/>
              </a:rPr>
              <a:t>Last updated19 March 2021—</a:t>
            </a:r>
            <a:r>
              <a:rPr lang="ja-JP" altLang="en-US" sz="1800" kern="1200" dirty="0">
                <a:cs typeface="+mn-cs"/>
              </a:rPr>
              <a:t>）</a:t>
            </a:r>
            <a:endParaRPr kumimoji="1" lang="ja-JP" altLang="en-US" dirty="0"/>
          </a:p>
        </p:txBody>
      </p:sp>
      <p:sp>
        <p:nvSpPr>
          <p:cNvPr id="5" name="コンテンツ プレースホルダー 2"/>
          <p:cNvSpPr txBox="1">
            <a:spLocks/>
          </p:cNvSpPr>
          <p:nvPr/>
        </p:nvSpPr>
        <p:spPr>
          <a:xfrm>
            <a:off x="263352" y="2492896"/>
            <a:ext cx="7848872" cy="1152128"/>
          </a:xfrm>
          <a:prstGeom prst="rect">
            <a:avLst/>
          </a:prstGeom>
          <a:noFill/>
          <a:ln w="19050">
            <a:no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sz="1800" dirty="0">
                <a:latin typeface="Meiryo UI" panose="020B0604030504040204" pitchFamily="50" charset="-128"/>
                <a:ea typeface="Meiryo UI" panose="020B0604030504040204" pitchFamily="50" charset="-128"/>
              </a:rPr>
              <a:t>MHRA</a:t>
            </a:r>
            <a:r>
              <a:rPr lang="ja-JP" altLang="en-US" sz="1800" dirty="0">
                <a:latin typeface="Meiryo UI" panose="020B0604030504040204" pitchFamily="50" charset="-128"/>
                <a:ea typeface="Meiryo UI" panose="020B0604030504040204" pitchFamily="50" charset="-128"/>
              </a:rPr>
              <a:t>は</a:t>
            </a:r>
            <a:r>
              <a:rPr lang="en-US" altLang="ja-JP" sz="1800" dirty="0">
                <a:latin typeface="Meiryo UI" panose="020B0604030504040204" pitchFamily="50" charset="-128"/>
                <a:ea typeface="Meiryo UI" panose="020B0604030504040204" pitchFamily="50" charset="-128"/>
              </a:rPr>
              <a:t>2021</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月</a:t>
            </a:r>
            <a:r>
              <a:rPr lang="en-US" altLang="ja-JP" sz="1800" dirty="0">
                <a:latin typeface="Meiryo UI" panose="020B0604030504040204" pitchFamily="50" charset="-128"/>
                <a:ea typeface="Meiryo UI" panose="020B0604030504040204" pitchFamily="50" charset="-128"/>
              </a:rPr>
              <a:t>29</a:t>
            </a:r>
            <a:r>
              <a:rPr lang="ja-JP" altLang="en-US" sz="1800" dirty="0">
                <a:latin typeface="Meiryo UI" panose="020B0604030504040204" pitchFamily="50" charset="-128"/>
                <a:ea typeface="Meiryo UI" panose="020B0604030504040204" pitchFamily="50" charset="-128"/>
              </a:rPr>
              <a:t>日からオンサイトの英国リスクベース </a:t>
            </a:r>
            <a:r>
              <a:rPr lang="en-US" altLang="ja-JP" sz="1800" dirty="0" err="1">
                <a:latin typeface="Meiryo UI" panose="020B0604030504040204" pitchFamily="50" charset="-128"/>
                <a:ea typeface="Meiryo UI" panose="020B0604030504040204" pitchFamily="50" charset="-128"/>
              </a:rPr>
              <a:t>GxP</a:t>
            </a:r>
            <a:r>
              <a:rPr lang="ja-JP" altLang="en-US" sz="1800" dirty="0">
                <a:latin typeface="Meiryo UI" panose="020B0604030504040204" pitchFamily="50" charset="-128"/>
                <a:ea typeface="Meiryo UI" panose="020B0604030504040204" pitchFamily="50" charset="-128"/>
              </a:rPr>
              <a:t>査察プログラムを再開</a:t>
            </a:r>
            <a:endParaRPr lang="en-US" altLang="ja-JP" sz="1800" dirty="0">
              <a:latin typeface="Meiryo UI" panose="020B0604030504040204" pitchFamily="50" charset="-128"/>
              <a:ea typeface="Meiryo UI" panose="020B0604030504040204" pitchFamily="50" charset="-128"/>
            </a:endParaRPr>
          </a:p>
          <a:p>
            <a:r>
              <a:rPr lang="ja-JP" altLang="en-US" sz="1800" dirty="0">
                <a:latin typeface="Meiryo UI" panose="020B0604030504040204" pitchFamily="50" charset="-128"/>
                <a:ea typeface="Meiryo UI" panose="020B0604030504040204" pitchFamily="50" charset="-128"/>
              </a:rPr>
              <a:t>本ガイダンスでは、英国政府と分権行政が英国全体の制限を緩和するためのロードマップを実施する際に、オンサイト査察で考慮すべき点について説明</a:t>
            </a:r>
            <a:endParaRPr lang="en-US" altLang="ja-JP" sz="1800" dirty="0">
              <a:latin typeface="Meiryo UI" panose="020B0604030504040204" pitchFamily="50" charset="-128"/>
              <a:ea typeface="Meiryo UI" panose="020B0604030504040204" pitchFamily="50" charset="-128"/>
            </a:endParaRPr>
          </a:p>
          <a:p>
            <a:endParaRPr lang="ja-JP" altLang="en-US" sz="1800" dirty="0">
              <a:latin typeface="Meiryo UI" panose="020B0604030504040204" pitchFamily="50" charset="-128"/>
              <a:ea typeface="Meiryo UI" panose="020B0604030504040204" pitchFamily="50" charset="-128"/>
            </a:endParaRPr>
          </a:p>
        </p:txBody>
      </p:sp>
      <p:sp>
        <p:nvSpPr>
          <p:cNvPr id="6" name="コンテンツ プレースホルダー 2"/>
          <p:cNvSpPr txBox="1">
            <a:spLocks/>
          </p:cNvSpPr>
          <p:nvPr/>
        </p:nvSpPr>
        <p:spPr>
          <a:xfrm>
            <a:off x="263352" y="3788694"/>
            <a:ext cx="7897174" cy="2952674"/>
          </a:xfrm>
          <a:prstGeom prst="rect">
            <a:avLst/>
          </a:prstGeom>
          <a:noFill/>
          <a:ln w="19050">
            <a:solidFill>
              <a:schemeClr val="tx1"/>
            </a:solidFill>
            <a:prstDash val="sysDo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1" indent="0">
              <a:spcBef>
                <a:spcPts val="1000"/>
              </a:spcBef>
              <a:buClr>
                <a:srgbClr val="0033CC"/>
              </a:buClr>
              <a:buNone/>
            </a:pPr>
            <a:r>
              <a:rPr lang="ja-JP" altLang="en-US" sz="1600" dirty="0">
                <a:latin typeface="Meiryo UI" panose="020B0604030504040204" pitchFamily="50" charset="-128"/>
                <a:ea typeface="Meiryo UI" panose="020B0604030504040204" pitchFamily="50" charset="-128"/>
              </a:rPr>
              <a:t>計画段階</a:t>
            </a:r>
            <a:endParaRPr lang="en-US" altLang="ja-JP" sz="1600" dirty="0">
              <a:latin typeface="Meiryo UI" panose="020B0604030504040204" pitchFamily="50" charset="-128"/>
              <a:ea typeface="Meiryo UI" panose="020B0604030504040204" pitchFamily="50" charset="-128"/>
            </a:endParaRPr>
          </a:p>
          <a:p>
            <a:pPr marL="542925" lvl="1" indent="-180975"/>
            <a:r>
              <a:rPr lang="ja-JP" altLang="en-US" sz="1400" dirty="0">
                <a:latin typeface="Meiryo UI" panose="020B0604030504040204" pitchFamily="50" charset="-128"/>
                <a:ea typeface="Meiryo UI" panose="020B0604030504040204" pitchFamily="50" charset="-128"/>
              </a:rPr>
              <a:t>査察計画プロセスの一環として、遠隔で評価可能なものを決定する。査察チームは、査察に先立ち、できるだけ多くの書類を要求し、その一部はオフサイトで審査される</a:t>
            </a:r>
          </a:p>
          <a:p>
            <a:pPr marL="542925" lvl="1" indent="-180975"/>
            <a:r>
              <a:rPr lang="ja-JP" altLang="en-US" sz="1400" dirty="0">
                <a:latin typeface="Meiryo UI" panose="020B0604030504040204" pitchFamily="50" charset="-128"/>
                <a:ea typeface="Meiryo UI" panose="020B0604030504040204" pitchFamily="50" charset="-128"/>
              </a:rPr>
              <a:t>施設や組織が査察のためだけに紙媒体のデータの検証済みコピーを作成することを期待しない</a:t>
            </a:r>
            <a:endParaRPr lang="en-US" altLang="ja-JP" sz="1400" dirty="0">
              <a:latin typeface="Meiryo UI" panose="020B0604030504040204" pitchFamily="50" charset="-128"/>
              <a:ea typeface="Meiryo UI" panose="020B0604030504040204" pitchFamily="50" charset="-128"/>
            </a:endParaRPr>
          </a:p>
          <a:p>
            <a:pPr marL="0" lvl="1" indent="0">
              <a:spcBef>
                <a:spcPts val="1000"/>
              </a:spcBef>
              <a:buClr>
                <a:srgbClr val="0033CC"/>
              </a:buClr>
              <a:buNone/>
            </a:pPr>
            <a:r>
              <a:rPr lang="ja-JP" altLang="en-US" sz="1600" dirty="0">
                <a:latin typeface="Meiryo UI" panose="020B0604030504040204" pitchFamily="50" charset="-128"/>
                <a:ea typeface="Meiryo UI" panose="020B0604030504040204" pitchFamily="50" charset="-128"/>
              </a:rPr>
              <a:t>査察実施時</a:t>
            </a:r>
            <a:endParaRPr lang="en-US" altLang="ja-JP" sz="1600" dirty="0">
              <a:latin typeface="Meiryo UI" panose="020B0604030504040204" pitchFamily="50" charset="-128"/>
              <a:ea typeface="Meiryo UI" panose="020B0604030504040204" pitchFamily="50" charset="-128"/>
            </a:endParaRPr>
          </a:p>
          <a:p>
            <a:pPr marL="542925" lvl="1" indent="-180975"/>
            <a:r>
              <a:rPr lang="ja-JP" altLang="en-US" sz="1400" dirty="0">
                <a:latin typeface="Meiryo UI" panose="020B0604030504040204" pitchFamily="50" charset="-128"/>
                <a:ea typeface="Meiryo UI" panose="020B0604030504040204" pitchFamily="50" charset="-128"/>
              </a:rPr>
              <a:t>査察への参加は、必要最小限の要員にとどめるべきである</a:t>
            </a:r>
            <a:endParaRPr lang="en-US" altLang="ja-JP" sz="1400" dirty="0">
              <a:latin typeface="Meiryo UI" panose="020B0604030504040204" pitchFamily="50" charset="-128"/>
              <a:ea typeface="Meiryo UI" panose="020B0604030504040204" pitchFamily="50" charset="-128"/>
            </a:endParaRPr>
          </a:p>
          <a:p>
            <a:pPr marL="542925" lvl="1" indent="-180975"/>
            <a:r>
              <a:rPr lang="ja-JP" altLang="en-US" sz="1400" dirty="0">
                <a:latin typeface="Meiryo UI" panose="020B0604030504040204" pitchFamily="50" charset="-128"/>
                <a:ea typeface="Meiryo UI" panose="020B0604030504040204" pitchFamily="50" charset="-128"/>
              </a:rPr>
              <a:t>インタビューは、査察に必要な人数を減らすために可能な限り事前にスケジュールされる。担当者が同じ建物にいる場合でも、ビデオ会議を介して行われる場合がある</a:t>
            </a:r>
            <a:endParaRPr lang="en-US" altLang="ja-JP" sz="1400" dirty="0">
              <a:latin typeface="Meiryo UI" panose="020B0604030504040204" pitchFamily="50" charset="-128"/>
              <a:ea typeface="Meiryo UI" panose="020B0604030504040204" pitchFamily="50" charset="-128"/>
            </a:endParaRPr>
          </a:p>
          <a:p>
            <a:pPr marL="0" lvl="1" indent="0">
              <a:spcBef>
                <a:spcPts val="1000"/>
              </a:spcBef>
              <a:buClr>
                <a:srgbClr val="0033CC"/>
              </a:buClr>
              <a:buNone/>
            </a:pPr>
            <a:r>
              <a:rPr lang="ja-JP" altLang="en-US" sz="1600" dirty="0">
                <a:latin typeface="Meiryo UI" panose="020B0604030504040204" pitchFamily="50" charset="-128"/>
                <a:ea typeface="Meiryo UI" panose="020B0604030504040204" pitchFamily="50" charset="-128"/>
              </a:rPr>
              <a:t>フォローアップ</a:t>
            </a:r>
            <a:endParaRPr lang="en-US" altLang="ja-JP" sz="1600" dirty="0">
              <a:latin typeface="Meiryo UI" panose="020B0604030504040204" pitchFamily="50" charset="-128"/>
              <a:ea typeface="Meiryo UI" panose="020B0604030504040204" pitchFamily="50" charset="-128"/>
            </a:endParaRPr>
          </a:p>
          <a:p>
            <a:pPr marL="542925" lvl="1" indent="-180975"/>
            <a:r>
              <a:rPr lang="en-US" altLang="ja-JP" sz="1400" dirty="0">
                <a:latin typeface="Meiryo UI" panose="020B0604030504040204" pitchFamily="50" charset="-128"/>
                <a:ea typeface="Meiryo UI" panose="020B0604030504040204" pitchFamily="50" charset="-128"/>
              </a:rPr>
              <a:t>MHRA </a:t>
            </a:r>
            <a:r>
              <a:rPr lang="ja-JP" altLang="en-US" sz="1400" dirty="0">
                <a:latin typeface="Meiryo UI" panose="020B0604030504040204" pitchFamily="50" charset="-128"/>
                <a:ea typeface="Meiryo UI" panose="020B0604030504040204" pitchFamily="50" charset="-128"/>
              </a:rPr>
              <a:t>とサイト</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組織は、査察に直接関係する人がオンサイトの査察から </a:t>
            </a:r>
            <a:r>
              <a:rPr lang="en-US" altLang="ja-JP" sz="1400" dirty="0">
                <a:latin typeface="Meiryo UI" panose="020B0604030504040204" pitchFamily="50" charset="-128"/>
                <a:ea typeface="Meiryo UI" panose="020B0604030504040204" pitchFamily="50" charset="-128"/>
              </a:rPr>
              <a:t>10 </a:t>
            </a:r>
            <a:r>
              <a:rPr lang="ja-JP" altLang="en-US" sz="1400" dirty="0">
                <a:latin typeface="Meiryo UI" panose="020B0604030504040204" pitchFamily="50" charset="-128"/>
                <a:ea typeface="Meiryo UI" panose="020B0604030504040204" pitchFamily="50" charset="-128"/>
              </a:rPr>
              <a:t>日以内に </a:t>
            </a:r>
            <a:r>
              <a:rPr lang="en-US" altLang="ja-JP" sz="1400" dirty="0">
                <a:latin typeface="Meiryo UI" panose="020B0604030504040204" pitchFamily="50" charset="-128"/>
                <a:ea typeface="Meiryo UI" panose="020B0604030504040204" pitchFamily="50" charset="-128"/>
              </a:rPr>
              <a:t>COVID-19 </a:t>
            </a:r>
            <a:r>
              <a:rPr lang="ja-JP" altLang="en-US" sz="1400" dirty="0">
                <a:latin typeface="Meiryo UI" panose="020B0604030504040204" pitchFamily="50" charset="-128"/>
                <a:ea typeface="Meiryo UI" panose="020B0604030504040204" pitchFamily="50" charset="-128"/>
              </a:rPr>
              <a:t>の検査で陽性である場合、相互に通知する必要がある</a:t>
            </a:r>
          </a:p>
        </p:txBody>
      </p:sp>
      <p:pic>
        <p:nvPicPr>
          <p:cNvPr id="7" name="図 6">
            <a:extLst>
              <a:ext uri="{FF2B5EF4-FFF2-40B4-BE49-F238E27FC236}">
                <a16:creationId xmlns:a16="http://schemas.microsoft.com/office/drawing/2014/main" id="{707AC45C-23AA-92BD-EB39-12BA6294FB86}"/>
              </a:ext>
            </a:extLst>
          </p:cNvPr>
          <p:cNvPicPr>
            <a:picLocks noChangeAspect="1"/>
          </p:cNvPicPr>
          <p:nvPr/>
        </p:nvPicPr>
        <p:blipFill>
          <a:blip r:embed="rId2"/>
          <a:stretch>
            <a:fillRect/>
          </a:stretch>
        </p:blipFill>
        <p:spPr>
          <a:xfrm>
            <a:off x="8286738" y="2967617"/>
            <a:ext cx="3889585" cy="3773751"/>
          </a:xfrm>
          <a:prstGeom prst="rect">
            <a:avLst/>
          </a:prstGeom>
        </p:spPr>
      </p:pic>
    </p:spTree>
    <p:extLst>
      <p:ext uri="{BB962C8B-B14F-4D97-AF65-F5344CB8AC3E}">
        <p14:creationId xmlns:p14="http://schemas.microsoft.com/office/powerpoint/2010/main" val="180776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MHRA</a:t>
            </a:r>
            <a:endParaRPr kumimoji="1" lang="ja-JP" altLang="en-US" dirty="0"/>
          </a:p>
        </p:txBody>
      </p:sp>
      <p:sp>
        <p:nvSpPr>
          <p:cNvPr id="11" name="コンテンツ プレースホルダー 2"/>
          <p:cNvSpPr>
            <a:spLocks noGrp="1"/>
          </p:cNvSpPr>
          <p:nvPr>
            <p:ph idx="1"/>
          </p:nvPr>
        </p:nvSpPr>
        <p:spPr>
          <a:xfrm>
            <a:off x="263352" y="1268414"/>
            <a:ext cx="8222704" cy="5328938"/>
          </a:xfrm>
        </p:spPr>
        <p:txBody>
          <a:bodyPr>
            <a:normAutofit lnSpcReduction="10000"/>
          </a:bodyPr>
          <a:lstStyle/>
          <a:p>
            <a:r>
              <a:rPr lang="ja-JP" altLang="en-US" sz="2000" dirty="0"/>
              <a:t>その他、</a:t>
            </a:r>
            <a:r>
              <a:rPr lang="en-US" altLang="ja-JP" sz="2000" dirty="0"/>
              <a:t>MHRA</a:t>
            </a:r>
            <a:r>
              <a:rPr lang="ja-JP" altLang="en-US" sz="2000" dirty="0"/>
              <a:t>のリモート査察に対する考え方が示されている資料</a:t>
            </a:r>
            <a:endParaRPr lang="en-US" altLang="ja-JP" sz="2000" dirty="0"/>
          </a:p>
          <a:p>
            <a:pPr lvl="1"/>
            <a:r>
              <a:rPr lang="en-US" altLang="ja-JP" sz="1800" dirty="0"/>
              <a:t>IPA</a:t>
            </a:r>
            <a:r>
              <a:rPr lang="ja-JP" altLang="en-US" sz="1800" dirty="0"/>
              <a:t>（</a:t>
            </a:r>
            <a:r>
              <a:rPr lang="en-US" altLang="ja-JP" sz="1800" dirty="0"/>
              <a:t> Indian Pharmaceutical Alliance</a:t>
            </a:r>
            <a:r>
              <a:rPr lang="ja-JP" altLang="en-US" sz="1800" dirty="0" err="1"/>
              <a:t>、</a:t>
            </a:r>
            <a:r>
              <a:rPr lang="ja-JP" altLang="en-US" sz="1800" dirty="0"/>
              <a:t>インド製薬連盟）　</a:t>
            </a:r>
            <a:endParaRPr lang="en-US" altLang="ja-JP" sz="1800" dirty="0"/>
          </a:p>
          <a:p>
            <a:pPr marL="457200" lvl="1" indent="0">
              <a:buNone/>
            </a:pPr>
            <a:r>
              <a:rPr lang="ja-JP" altLang="en-US" sz="1800" dirty="0"/>
              <a:t>　　</a:t>
            </a:r>
            <a:r>
              <a:rPr lang="en-US" altLang="ja-JP" sz="1800" dirty="0"/>
              <a:t>6</a:t>
            </a:r>
            <a:r>
              <a:rPr lang="en-US" altLang="ja-JP" sz="1800" baseline="30000" dirty="0"/>
              <a:t>th</a:t>
            </a:r>
            <a:r>
              <a:rPr lang="en-US" altLang="ja-JP" sz="1800" dirty="0"/>
              <a:t> India Pharmaceutical Forum 2021 (from February 24 to 26, 2021)</a:t>
            </a:r>
          </a:p>
          <a:p>
            <a:pPr marL="857250" lvl="2" indent="0">
              <a:buNone/>
            </a:pPr>
            <a:r>
              <a:rPr lang="en-US" altLang="ja-JP" sz="1800" b="1" dirty="0"/>
              <a:t>MHRA</a:t>
            </a:r>
            <a:r>
              <a:rPr lang="ja-JP" altLang="en-US" sz="1800" b="1" dirty="0"/>
              <a:t>によるプレゼンテーション</a:t>
            </a:r>
            <a:endParaRPr lang="en-US" altLang="ja-JP" sz="1800" b="1" dirty="0"/>
          </a:p>
          <a:p>
            <a:pPr lvl="2"/>
            <a:r>
              <a:rPr lang="en-US" altLang="ja-JP" sz="2000" dirty="0"/>
              <a:t>MHRA Remote Inspection Strategies</a:t>
            </a:r>
          </a:p>
          <a:p>
            <a:pPr marL="1371600" lvl="3" indent="0">
              <a:buNone/>
            </a:pPr>
            <a:endParaRPr lang="en-US" altLang="ja-JP" sz="1600" dirty="0"/>
          </a:p>
          <a:p>
            <a:pPr marL="1371600" lvl="3" indent="0">
              <a:buNone/>
            </a:pPr>
            <a:endParaRPr lang="en-US" altLang="ja-JP" sz="1600" dirty="0"/>
          </a:p>
          <a:p>
            <a:pPr marL="1371600" lvl="3" indent="0">
              <a:buNone/>
            </a:pPr>
            <a:endParaRPr lang="en-US" altLang="ja-JP" sz="1100" dirty="0"/>
          </a:p>
          <a:p>
            <a:pPr marL="1371600" lvl="3" indent="0">
              <a:buNone/>
            </a:pPr>
            <a:endParaRPr lang="en-US" altLang="ja-JP" sz="1400" dirty="0"/>
          </a:p>
          <a:p>
            <a:pPr marL="971550" lvl="1" indent="-457200"/>
            <a:r>
              <a:rPr lang="en-US" altLang="ja-JP" sz="1800" b="1" dirty="0"/>
              <a:t>MHRA</a:t>
            </a:r>
            <a:r>
              <a:rPr lang="ja-JP" altLang="en-US" sz="1800" b="1" dirty="0"/>
              <a:t>　ブログ：</a:t>
            </a:r>
            <a:r>
              <a:rPr lang="en-US" altLang="ja-JP" sz="1800" b="1" dirty="0"/>
              <a:t>MHRA Inspectorate</a:t>
            </a:r>
          </a:p>
          <a:p>
            <a:pPr lvl="2"/>
            <a:r>
              <a:rPr lang="en-US" altLang="ja-JP" sz="2000" dirty="0"/>
              <a:t>Regulator’s experience of clinical trials during the Covid-19 pandemic (Part 2) – what we have learned</a:t>
            </a:r>
            <a:r>
              <a:rPr lang="ja-JP" altLang="en-US" sz="2000" dirty="0"/>
              <a:t>（</a:t>
            </a:r>
            <a:r>
              <a:rPr lang="en-US" altLang="ja-JP" sz="2000" dirty="0"/>
              <a:t>14 February 2022</a:t>
            </a:r>
            <a:r>
              <a:rPr lang="ja-JP" altLang="en-US" sz="2000" dirty="0"/>
              <a:t>）</a:t>
            </a:r>
            <a:endParaRPr lang="en-US" altLang="ja-JP" sz="2000" dirty="0"/>
          </a:p>
          <a:p>
            <a:pPr marL="1828800" lvl="3" indent="-457200"/>
            <a:r>
              <a:rPr lang="en-US" altLang="ja-JP" dirty="0"/>
              <a:t>GCP Inspections</a:t>
            </a:r>
          </a:p>
          <a:p>
            <a:pPr marL="2000250" lvl="4">
              <a:buFont typeface="Arial" panose="020B0604020202020204" pitchFamily="34" charset="0"/>
              <a:buChar char="•"/>
            </a:pPr>
            <a:r>
              <a:rPr lang="ja-JP" altLang="en-US" sz="1700" dirty="0"/>
              <a:t>制限はあるが、リモート査察は非常に効果的</a:t>
            </a:r>
            <a:endParaRPr lang="en-US" altLang="ja-JP" sz="1700" dirty="0"/>
          </a:p>
          <a:p>
            <a:pPr marL="2000250" lvl="4">
              <a:buFont typeface="Arial" panose="020B0604020202020204" pitchFamily="34" charset="0"/>
              <a:buChar char="•"/>
            </a:pPr>
            <a:r>
              <a:rPr lang="ja-JP" altLang="en-US" sz="1700" dirty="0"/>
              <a:t>特定の問題や </a:t>
            </a:r>
            <a:r>
              <a:rPr lang="en-US" altLang="ja-JP" sz="1700" dirty="0"/>
              <a:t>CAPA </a:t>
            </a:r>
            <a:r>
              <a:rPr lang="ja-JP" altLang="en-US" sz="1700" dirty="0"/>
              <a:t>レビューのフォローアップ、または非常にデータ志向のものなど、焦点を絞った検査に適している</a:t>
            </a:r>
          </a:p>
          <a:p>
            <a:pPr marL="971550" lvl="1" indent="-457200"/>
            <a:endParaRPr lang="en-US" altLang="ja-JP" b="1" dirty="0"/>
          </a:p>
        </p:txBody>
      </p:sp>
      <p:pic>
        <p:nvPicPr>
          <p:cNvPr id="5" name="図 4">
            <a:extLst>
              <a:ext uri="{FF2B5EF4-FFF2-40B4-BE49-F238E27FC236}">
                <a16:creationId xmlns:a16="http://schemas.microsoft.com/office/drawing/2014/main" id="{A6AD654B-4C40-C8BF-7D87-FB289BF0FAEE}"/>
              </a:ext>
            </a:extLst>
          </p:cNvPr>
          <p:cNvPicPr>
            <a:picLocks noChangeAspect="1"/>
          </p:cNvPicPr>
          <p:nvPr/>
        </p:nvPicPr>
        <p:blipFill>
          <a:blip r:embed="rId2"/>
          <a:stretch>
            <a:fillRect/>
          </a:stretch>
        </p:blipFill>
        <p:spPr>
          <a:xfrm>
            <a:off x="8486056" y="1340768"/>
            <a:ext cx="3462828" cy="5432007"/>
          </a:xfrm>
          <a:prstGeom prst="rect">
            <a:avLst/>
          </a:prstGeom>
        </p:spPr>
      </p:pic>
    </p:spTree>
    <p:extLst>
      <p:ext uri="{BB962C8B-B14F-4D97-AF65-F5344CB8AC3E}">
        <p14:creationId xmlns:p14="http://schemas.microsoft.com/office/powerpoint/2010/main" val="4077828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リンク集（１）</a:t>
            </a:r>
          </a:p>
        </p:txBody>
      </p:sp>
      <p:sp>
        <p:nvSpPr>
          <p:cNvPr id="4" name="スライド番号プレースホルダー 3"/>
          <p:cNvSpPr>
            <a:spLocks noGrp="1"/>
          </p:cNvSpPr>
          <p:nvPr>
            <p:ph type="sldNum" sz="quarter" idx="10"/>
          </p:nvPr>
        </p:nvSpPr>
        <p:spPr/>
        <p:txBody>
          <a:bodyPr/>
          <a:lstStyle/>
          <a:p>
            <a:fld id="{02CCC925-B94D-4CE8-838B-708BA4A3CBE4}" type="slidenum">
              <a:rPr kumimoji="1" lang="ja-JP" altLang="en-US" smtClean="0"/>
              <a:t>12</a:t>
            </a:fld>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0093662"/>
              </p:ext>
            </p:extLst>
          </p:nvPr>
        </p:nvGraphicFramePr>
        <p:xfrm>
          <a:off x="479376" y="1266190"/>
          <a:ext cx="11089232" cy="5387651"/>
        </p:xfrm>
        <a:graphic>
          <a:graphicData uri="http://schemas.openxmlformats.org/drawingml/2006/table">
            <a:tbl>
              <a:tblPr firstRow="1" bandRow="1">
                <a:tableStyleId>{93296810-A885-4BE3-A3E7-6D5BEEA58F35}</a:tableStyleId>
              </a:tblPr>
              <a:tblGrid>
                <a:gridCol w="648072">
                  <a:extLst>
                    <a:ext uri="{9D8B030D-6E8A-4147-A177-3AD203B41FA5}">
                      <a16:colId xmlns:a16="http://schemas.microsoft.com/office/drawing/2014/main" val="20000"/>
                    </a:ext>
                  </a:extLst>
                </a:gridCol>
                <a:gridCol w="7128792">
                  <a:extLst>
                    <a:ext uri="{9D8B030D-6E8A-4147-A177-3AD203B41FA5}">
                      <a16:colId xmlns:a16="http://schemas.microsoft.com/office/drawing/2014/main" val="20001"/>
                    </a:ext>
                  </a:extLst>
                </a:gridCol>
                <a:gridCol w="3312368">
                  <a:extLst>
                    <a:ext uri="{9D8B030D-6E8A-4147-A177-3AD203B41FA5}">
                      <a16:colId xmlns:a16="http://schemas.microsoft.com/office/drawing/2014/main" val="20002"/>
                    </a:ext>
                  </a:extLst>
                </a:gridCol>
              </a:tblGrid>
              <a:tr h="233466">
                <a:tc>
                  <a:txBody>
                    <a:bodyPr/>
                    <a:lstStyle/>
                    <a:p>
                      <a:r>
                        <a:rPr kumimoji="1" lang="ja-JP" altLang="en-US" sz="900" dirty="0">
                          <a:latin typeface="Meiryo UI" panose="020B0604030504040204" pitchFamily="50" charset="-128"/>
                          <a:ea typeface="Meiryo UI" panose="020B0604030504040204" pitchFamily="50" charset="-128"/>
                        </a:rPr>
                        <a:t>規制当局</a:t>
                      </a:r>
                    </a:p>
                  </a:txBody>
                  <a:tcPr anchor="ctr"/>
                </a:tc>
                <a:tc>
                  <a:txBody>
                    <a:bodyPr/>
                    <a:lstStyle/>
                    <a:p>
                      <a:r>
                        <a:rPr kumimoji="1" lang="ja-JP" altLang="en-US" sz="1100" dirty="0">
                          <a:latin typeface="Meiryo UI" panose="020B0604030504040204" pitchFamily="50" charset="-128"/>
                          <a:ea typeface="Meiryo UI" panose="020B0604030504040204" pitchFamily="50" charset="-128"/>
                        </a:rPr>
                        <a:t>通知・ガイダンス・資料</a:t>
                      </a:r>
                    </a:p>
                  </a:txBody>
                  <a:tcPr anchor="ctr"/>
                </a:tc>
                <a:tc>
                  <a:txBody>
                    <a:bodyPr/>
                    <a:lstStyle/>
                    <a:p>
                      <a:r>
                        <a:rPr kumimoji="1" lang="en-US" altLang="ja-JP" sz="1100" dirty="0">
                          <a:latin typeface="Meiryo UI" panose="020B0604030504040204" pitchFamily="50" charset="-128"/>
                          <a:ea typeface="Meiryo UI" panose="020B0604030504040204" pitchFamily="50" charset="-128"/>
                        </a:rPr>
                        <a:t>URL</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384533">
                <a:tc rowSpan="2">
                  <a:txBody>
                    <a:bodyPr/>
                    <a:lstStyle/>
                    <a:p>
                      <a:r>
                        <a:rPr kumimoji="1" lang="en-US" altLang="ja-JP" sz="1100" dirty="0">
                          <a:latin typeface="Meiryo UI" panose="020B0604030504040204" pitchFamily="50" charset="-128"/>
                          <a:ea typeface="Meiryo UI" panose="020B0604030504040204" pitchFamily="50" charset="-128"/>
                        </a:rPr>
                        <a:t>ICMRA</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a:latin typeface="Meiryo UI" panose="020B0604030504040204" pitchFamily="50" charset="-128"/>
                          <a:ea typeface="Meiryo UI" panose="020B0604030504040204" pitchFamily="50" charset="-128"/>
                        </a:rPr>
                        <a:t>Reflections on the regulatory experience of remote approaches to GCP and GMP regulatory oversight during the COVID-19 Pandemic</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2021</a:t>
                      </a:r>
                      <a:r>
                        <a:rPr kumimoji="1" lang="ja-JP" altLang="en-US" sz="1100" dirty="0">
                          <a:latin typeface="Meiryo UI" panose="020B0604030504040204" pitchFamily="50" charset="-128"/>
                          <a:ea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月）</a:t>
                      </a:r>
                    </a:p>
                  </a:txBody>
                  <a:tcPr/>
                </a:tc>
                <a:tc>
                  <a:txBody>
                    <a:bodyPr/>
                    <a:lstStyle/>
                    <a:p>
                      <a:r>
                        <a:rPr lang="en-US" altLang="ja-JP" sz="900" kern="0" dirty="0">
                          <a:latin typeface="Meiryo UI" panose="020B0604030504040204" pitchFamily="50" charset="-128"/>
                          <a:ea typeface="Meiryo UI" panose="020B0604030504040204" pitchFamily="50" charset="-128"/>
                        </a:rPr>
                        <a:t>https://www.icmra.info/drupal/sites/default/files/2021-12/remote_inspections_reflection_paper.pdf</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384533">
                <a:tc vMerge="1">
                  <a:txBody>
                    <a:bodyPr/>
                    <a:lstStyle/>
                    <a:p>
                      <a:endParaRPr kumimoji="1" lang="ja-JP" altLang="en-US" sz="11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ja-JP" altLang="en-US" sz="1100" kern="0" dirty="0">
                          <a:latin typeface="Meiryo UI" panose="020B0604030504040204" pitchFamily="50" charset="-128"/>
                          <a:ea typeface="Meiryo UI" panose="020B0604030504040204" pitchFamily="50" charset="-128"/>
                        </a:rPr>
                        <a:t>和訳：</a:t>
                      </a:r>
                      <a:r>
                        <a:rPr lang="en-US" altLang="ja-JP" sz="1100" kern="0" dirty="0">
                          <a:latin typeface="Meiryo UI" panose="020B0604030504040204" pitchFamily="50" charset="-128"/>
                          <a:ea typeface="Meiryo UI" panose="020B0604030504040204" pitchFamily="50" charset="-128"/>
                        </a:rPr>
                        <a:t>COVID-19 </a:t>
                      </a:r>
                      <a:r>
                        <a:rPr lang="ja-JP" altLang="en-US" sz="1100" kern="0" dirty="0">
                          <a:latin typeface="Meiryo UI" panose="020B0604030504040204" pitchFamily="50" charset="-128"/>
                          <a:ea typeface="Meiryo UI" panose="020B0604030504040204" pitchFamily="50" charset="-128"/>
                        </a:rPr>
                        <a:t>パンデミック下における </a:t>
                      </a:r>
                      <a:r>
                        <a:rPr lang="en-US" altLang="ja-JP" sz="1100" kern="0" dirty="0">
                          <a:latin typeface="Meiryo UI" panose="020B0604030504040204" pitchFamily="50" charset="-128"/>
                          <a:ea typeface="Meiryo UI" panose="020B0604030504040204" pitchFamily="50" charset="-128"/>
                        </a:rPr>
                        <a:t>GCP </a:t>
                      </a:r>
                      <a:r>
                        <a:rPr lang="ja-JP" altLang="en-US" sz="1100" kern="0" dirty="0">
                          <a:latin typeface="Meiryo UI" panose="020B0604030504040204" pitchFamily="50" charset="-128"/>
                          <a:ea typeface="Meiryo UI" panose="020B0604030504040204" pitchFamily="50" charset="-128"/>
                        </a:rPr>
                        <a:t>及び </a:t>
                      </a:r>
                      <a:r>
                        <a:rPr lang="en-US" altLang="ja-JP" sz="1100" kern="0" dirty="0">
                          <a:latin typeface="Meiryo UI" panose="020B0604030504040204" pitchFamily="50" charset="-128"/>
                          <a:ea typeface="Meiryo UI" panose="020B0604030504040204" pitchFamily="50" charset="-128"/>
                        </a:rPr>
                        <a:t>GMP </a:t>
                      </a:r>
                      <a:r>
                        <a:rPr lang="ja-JP" altLang="en-US" sz="1100" kern="0" dirty="0">
                          <a:latin typeface="Meiryo UI" panose="020B0604030504040204" pitchFamily="50" charset="-128"/>
                          <a:ea typeface="Meiryo UI" panose="020B0604030504040204" pitchFamily="50" charset="-128"/>
                        </a:rPr>
                        <a:t>規制監視 のリモート対応の経験に関するリフレクションペーパー</a:t>
                      </a:r>
                      <a:endParaRPr lang="en-US" altLang="ja-JP" sz="1100" kern="0" dirty="0">
                        <a:latin typeface="Meiryo UI" panose="020B0604030504040204" pitchFamily="50" charset="-128"/>
                        <a:ea typeface="Meiryo UI" panose="020B0604030504040204" pitchFamily="50" charset="-128"/>
                      </a:endParaRPr>
                    </a:p>
                  </a:txBody>
                  <a:tcPr/>
                </a:tc>
                <a:tc>
                  <a:txBody>
                    <a:bodyPr/>
                    <a:lstStyle/>
                    <a:p>
                      <a:r>
                        <a:rPr lang="en-US" altLang="ja-JP" sz="900" kern="0" dirty="0">
                          <a:latin typeface="Meiryo UI" panose="020B0604030504040204" pitchFamily="50" charset="-128"/>
                          <a:ea typeface="Meiryo UI" panose="020B0604030504040204" pitchFamily="50" charset="-128"/>
                        </a:rPr>
                        <a:t>https://www.pmda.go.jp/files/000245880.pdf</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535599">
                <a:tc rowSpan="10">
                  <a:txBody>
                    <a:bodyPr/>
                    <a:lstStyle/>
                    <a:p>
                      <a:r>
                        <a:rPr kumimoji="1" lang="en-US" altLang="ja-JP" sz="1100" dirty="0">
                          <a:latin typeface="Meiryo UI" panose="020B0604030504040204" pitchFamily="50" charset="-128"/>
                          <a:ea typeface="Meiryo UI" panose="020B0604030504040204" pitchFamily="50" charset="-128"/>
                        </a:rPr>
                        <a:t>PMDA</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新医薬品の承認申請資料適合性書面調査、医薬品の</a:t>
                      </a:r>
                      <a:r>
                        <a:rPr kumimoji="1" lang="en-US" altLang="ja-JP" sz="1100" dirty="0">
                          <a:latin typeface="Meiryo UI" panose="020B0604030504040204" pitchFamily="50" charset="-128"/>
                          <a:ea typeface="Meiryo UI" panose="020B0604030504040204" pitchFamily="50" charset="-128"/>
                        </a:rPr>
                        <a:t>GCP</a:t>
                      </a:r>
                      <a:r>
                        <a:rPr kumimoji="1" lang="ja-JP" altLang="en-US" sz="1100" dirty="0">
                          <a:latin typeface="Meiryo UI" panose="020B0604030504040204" pitchFamily="50" charset="-128"/>
                          <a:ea typeface="Meiryo UI" panose="020B0604030504040204" pitchFamily="50" charset="-128"/>
                        </a:rPr>
                        <a:t>実地調査及び医薬品の</a:t>
                      </a:r>
                      <a:r>
                        <a:rPr kumimoji="1" lang="en-US" altLang="ja-JP" sz="1100" dirty="0">
                          <a:latin typeface="Meiryo UI" panose="020B0604030504040204" pitchFamily="50" charset="-128"/>
                          <a:ea typeface="Meiryo UI" panose="020B0604030504040204" pitchFamily="50" charset="-128"/>
                        </a:rPr>
                        <a:t>GPSP</a:t>
                      </a:r>
                      <a:r>
                        <a:rPr kumimoji="1" lang="ja-JP" altLang="en-US" sz="1100" dirty="0">
                          <a:latin typeface="Meiryo UI" panose="020B0604030504040204" pitchFamily="50" charset="-128"/>
                          <a:ea typeface="Meiryo UI" panose="020B0604030504040204" pitchFamily="50" charset="-128"/>
                        </a:rPr>
                        <a:t>実地調査等に係る実施要領について（</a:t>
                      </a:r>
                      <a:r>
                        <a:rPr lang="ja-JP" altLang="en-US" sz="1100" dirty="0">
                          <a:latin typeface="Meiryo UI" panose="020B0604030504040204" pitchFamily="50" charset="-128"/>
                          <a:ea typeface="Meiryo UI" panose="020B0604030504040204" pitchFamily="50" charset="-128"/>
                        </a:rPr>
                        <a:t>令和</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5</a:t>
                      </a:r>
                      <a:r>
                        <a:rPr lang="ja-JP" altLang="en-US" sz="1100" dirty="0">
                          <a:latin typeface="Meiryo UI" panose="020B0604030504040204" pitchFamily="50" charset="-128"/>
                          <a:ea typeface="Meiryo UI" panose="020B0604030504040204" pitchFamily="50" charset="-128"/>
                        </a:rPr>
                        <a:t>月</a:t>
                      </a:r>
                      <a:r>
                        <a:rPr lang="en-US" altLang="ja-JP" sz="1100" dirty="0">
                          <a:latin typeface="Meiryo UI" panose="020B0604030504040204" pitchFamily="50" charset="-128"/>
                          <a:ea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rPr>
                        <a:t>日付薬生薬審発</a:t>
                      </a:r>
                      <a:r>
                        <a:rPr lang="en-US" altLang="ja-JP" sz="1100" dirty="0">
                          <a:latin typeface="Meiryo UI" panose="020B0604030504040204" pitchFamily="50" charset="-128"/>
                          <a:ea typeface="Meiryo UI" panose="020B0604030504040204" pitchFamily="50" charset="-128"/>
                        </a:rPr>
                        <a:t>0520</a:t>
                      </a:r>
                      <a:r>
                        <a:rPr lang="ja-JP" altLang="en-US" sz="1100" dirty="0">
                          <a:latin typeface="Meiryo UI" panose="020B0604030504040204" pitchFamily="50" charset="-128"/>
                          <a:ea typeface="Meiryo UI" panose="020B0604030504040204" pitchFamily="50" charset="-128"/>
                        </a:rPr>
                        <a:t>第</a:t>
                      </a:r>
                      <a:r>
                        <a:rPr lang="en-US" altLang="ja-JP" sz="1100" dirty="0">
                          <a:latin typeface="Meiryo UI" panose="020B0604030504040204" pitchFamily="50" charset="-128"/>
                          <a:ea typeface="Meiryo UI" panose="020B0604030504040204" pitchFamily="50" charset="-128"/>
                        </a:rPr>
                        <a:t>4</a:t>
                      </a:r>
                      <a:r>
                        <a:rPr lang="ja-JP" altLang="en-US" sz="1100" dirty="0">
                          <a:latin typeface="Meiryo UI" panose="020B0604030504040204" pitchFamily="50" charset="-128"/>
                          <a:ea typeface="Meiryo UI" panose="020B0604030504040204" pitchFamily="50" charset="-128"/>
                        </a:rPr>
                        <a:t>号厚生労働省医薬・生活衛生局医薬品審査管理課長通知</a:t>
                      </a:r>
                      <a:r>
                        <a:rPr kumimoji="1" lang="ja-JP" altLang="en-US" sz="1100" dirty="0">
                          <a:latin typeface="Meiryo UI" panose="020B0604030504040204" pitchFamily="50" charset="-128"/>
                          <a:ea typeface="Meiryo UI" panose="020B0604030504040204" pitchFamily="50" charset="-128"/>
                        </a:rPr>
                        <a:t>）</a:t>
                      </a:r>
                    </a:p>
                  </a:txBody>
                  <a:tcPr/>
                </a:tc>
                <a:tc>
                  <a:txBody>
                    <a:bodyPr/>
                    <a:lstStyle/>
                    <a:p>
                      <a:r>
                        <a:rPr kumimoji="1" lang="en-US" altLang="ja-JP" sz="900" dirty="0">
                          <a:latin typeface="Meiryo UI" panose="020B0604030504040204" pitchFamily="50" charset="-128"/>
                          <a:ea typeface="Meiryo UI" panose="020B0604030504040204" pitchFamily="50" charset="-128"/>
                        </a:rPr>
                        <a:t>https://www.pmda.go.jp/files/000246410.pdf</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535599">
                <a:tc vMerge="1">
                  <a:txBody>
                    <a:bodyPr/>
                    <a:lstStyle/>
                    <a:p>
                      <a:endParaRPr kumimoji="1" lang="ja-JP" altLang="en-US" sz="1100" dirty="0"/>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医薬品の承認申請資料に係る適合性書面調査及び</a:t>
                      </a:r>
                      <a:r>
                        <a:rPr kumimoji="1" lang="en-US" altLang="ja-JP" sz="1100" dirty="0">
                          <a:solidFill>
                            <a:schemeClr val="tx1"/>
                          </a:solidFill>
                          <a:latin typeface="Meiryo UI" panose="020B0604030504040204" pitchFamily="50" charset="-128"/>
                          <a:ea typeface="Meiryo UI" panose="020B0604030504040204" pitchFamily="50" charset="-128"/>
                        </a:rPr>
                        <a:t>GCP</a:t>
                      </a:r>
                      <a:r>
                        <a:rPr kumimoji="1" lang="ja-JP" altLang="en-US" sz="1100" dirty="0">
                          <a:solidFill>
                            <a:schemeClr val="tx1"/>
                          </a:solidFill>
                          <a:latin typeface="Meiryo UI" panose="020B0604030504040204" pitchFamily="50" charset="-128"/>
                          <a:ea typeface="Meiryo UI" panose="020B0604030504040204" pitchFamily="50" charset="-128"/>
                        </a:rPr>
                        <a:t>実地調査の実施手続き並びに医薬品の再審査等資料の適合性書面調査及び</a:t>
                      </a:r>
                      <a:r>
                        <a:rPr kumimoji="1" lang="en-US" altLang="ja-JP" sz="1100" dirty="0">
                          <a:solidFill>
                            <a:schemeClr val="tx1"/>
                          </a:solidFill>
                          <a:latin typeface="Meiryo UI" panose="020B0604030504040204" pitchFamily="50" charset="-128"/>
                          <a:ea typeface="Meiryo UI" panose="020B0604030504040204" pitchFamily="50" charset="-128"/>
                        </a:rPr>
                        <a:t>GPSP</a:t>
                      </a:r>
                      <a:r>
                        <a:rPr kumimoji="1" lang="ja-JP" altLang="en-US" sz="1100" dirty="0">
                          <a:solidFill>
                            <a:schemeClr val="tx1"/>
                          </a:solidFill>
                          <a:latin typeface="Meiryo UI" panose="020B0604030504040204" pitchFamily="50" charset="-128"/>
                          <a:ea typeface="Meiryo UI" panose="020B0604030504040204" pitchFamily="50" charset="-128"/>
                        </a:rPr>
                        <a:t>実地調査の実施手続きについて（</a:t>
                      </a:r>
                      <a:r>
                        <a:rPr lang="ja-JP" altLang="en-US" sz="1100" dirty="0">
                          <a:solidFill>
                            <a:schemeClr val="tx1"/>
                          </a:solidFill>
                          <a:latin typeface="Meiryo UI" panose="020B0604030504040204" pitchFamily="50" charset="-128"/>
                          <a:ea typeface="Meiryo UI" panose="020B0604030504040204" pitchFamily="50" charset="-128"/>
                        </a:rPr>
                        <a:t>令和</a:t>
                      </a:r>
                      <a:r>
                        <a:rPr lang="en-US" altLang="ja-JP" sz="1100" dirty="0">
                          <a:solidFill>
                            <a:schemeClr val="tx1"/>
                          </a:solidFill>
                          <a:latin typeface="Meiryo UI" panose="020B0604030504040204" pitchFamily="50" charset="-128"/>
                          <a:ea typeface="Meiryo UI" panose="020B0604030504040204" pitchFamily="50" charset="-128"/>
                        </a:rPr>
                        <a:t>4</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5</a:t>
                      </a:r>
                      <a:r>
                        <a:rPr lang="ja-JP" altLang="en-US" sz="1100" dirty="0">
                          <a:solidFill>
                            <a:schemeClr val="tx1"/>
                          </a:solidFill>
                          <a:latin typeface="Meiryo UI" panose="020B0604030504040204" pitchFamily="50" charset="-128"/>
                          <a:ea typeface="Meiryo UI" panose="020B0604030504040204" pitchFamily="50" charset="-128"/>
                        </a:rPr>
                        <a:t>月</a:t>
                      </a:r>
                      <a:r>
                        <a:rPr lang="en-US" altLang="ja-JP" sz="1100" dirty="0">
                          <a:solidFill>
                            <a:schemeClr val="tx1"/>
                          </a:solidFill>
                          <a:latin typeface="Meiryo UI" panose="020B0604030504040204" pitchFamily="50" charset="-128"/>
                          <a:ea typeface="Meiryo UI" panose="020B0604030504040204" pitchFamily="50" charset="-128"/>
                        </a:rPr>
                        <a:t>20</a:t>
                      </a:r>
                      <a:r>
                        <a:rPr lang="ja-JP" altLang="en-US" sz="1100" dirty="0">
                          <a:solidFill>
                            <a:schemeClr val="tx1"/>
                          </a:solidFill>
                          <a:latin typeface="Meiryo UI" panose="020B0604030504040204" pitchFamily="50" charset="-128"/>
                          <a:ea typeface="Meiryo UI" panose="020B0604030504040204" pitchFamily="50" charset="-128"/>
                        </a:rPr>
                        <a:t>日付薬機発第</a:t>
                      </a:r>
                      <a:r>
                        <a:rPr lang="en-US" altLang="ja-JP" sz="1100" dirty="0">
                          <a:solidFill>
                            <a:schemeClr val="tx1"/>
                          </a:solidFill>
                          <a:latin typeface="Meiryo UI" panose="020B0604030504040204" pitchFamily="50" charset="-128"/>
                          <a:ea typeface="Meiryo UI" panose="020B0604030504040204" pitchFamily="50" charset="-128"/>
                        </a:rPr>
                        <a:t>052001</a:t>
                      </a:r>
                      <a:r>
                        <a:rPr lang="ja-JP" altLang="en-US" sz="1100" dirty="0">
                          <a:solidFill>
                            <a:schemeClr val="tx1"/>
                          </a:solidFill>
                          <a:latin typeface="Meiryo UI" panose="020B0604030504040204" pitchFamily="50" charset="-128"/>
                          <a:ea typeface="Meiryo UI" panose="020B0604030504040204" pitchFamily="50" charset="-128"/>
                        </a:rPr>
                        <a:t>号独立行政法人医薬品医療機器総合機構理事長通知</a:t>
                      </a:r>
                      <a:r>
                        <a:rPr kumimoji="1" lang="ja-JP" altLang="en-US" sz="1100" dirty="0">
                          <a:solidFill>
                            <a:schemeClr val="tx1"/>
                          </a:solidFill>
                          <a:latin typeface="Meiryo UI" panose="020B0604030504040204" pitchFamily="50" charset="-128"/>
                          <a:ea typeface="Meiryo UI" panose="020B0604030504040204" pitchFamily="50" charset="-128"/>
                        </a:rPr>
                        <a:t>）</a:t>
                      </a:r>
                    </a:p>
                  </a:txBody>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https://www.pmda.go.jp/files/000246400.pdf</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384533">
                <a:tc vMerge="1">
                  <a:txBody>
                    <a:bodyPr/>
                    <a:lstStyle/>
                    <a:p>
                      <a:endParaRPr kumimoji="1" lang="ja-JP" altLang="en-US" sz="1100" dirty="0"/>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ゲートウェイシステムを通じた医薬品及び再生医療等製品の 適合性書面調査、</a:t>
                      </a:r>
                      <a:r>
                        <a:rPr kumimoji="1" lang="en-US" altLang="ja-JP" sz="1100" dirty="0">
                          <a:solidFill>
                            <a:schemeClr val="tx1"/>
                          </a:solidFill>
                          <a:latin typeface="Meiryo UI" panose="020B0604030504040204" pitchFamily="50" charset="-128"/>
                          <a:ea typeface="Meiryo UI" panose="020B0604030504040204" pitchFamily="50" charset="-128"/>
                        </a:rPr>
                        <a:t>GCP/GPSP</a:t>
                      </a:r>
                      <a:r>
                        <a:rPr kumimoji="1" lang="ja-JP" altLang="en-US" sz="1100" dirty="0">
                          <a:solidFill>
                            <a:schemeClr val="tx1"/>
                          </a:solidFill>
                          <a:latin typeface="Meiryo UI" panose="020B0604030504040204" pitchFamily="50" charset="-128"/>
                          <a:ea typeface="Meiryo UI" panose="020B0604030504040204" pitchFamily="50" charset="-128"/>
                        </a:rPr>
                        <a:t>実地調査の資料の提出方法について （</a:t>
                      </a:r>
                      <a:r>
                        <a:rPr kumimoji="1" lang="en-US" altLang="ja-JP" sz="1100" dirty="0">
                          <a:solidFill>
                            <a:schemeClr val="tx1"/>
                          </a:solidFill>
                          <a:latin typeface="Meiryo UI" panose="020B0604030504040204" pitchFamily="50" charset="-128"/>
                          <a:ea typeface="Meiryo UI" panose="020B0604030504040204" pitchFamily="50" charset="-128"/>
                        </a:rPr>
                        <a:t>2022</a:t>
                      </a:r>
                      <a:r>
                        <a:rPr kumimoji="1" lang="ja-JP" altLang="en-US" sz="1100" dirty="0">
                          <a:solidFill>
                            <a:schemeClr val="tx1"/>
                          </a:solidFill>
                          <a:latin typeface="Meiryo UI" panose="020B0604030504040204" pitchFamily="50" charset="-128"/>
                          <a:ea typeface="Meiryo UI" panose="020B0604030504040204" pitchFamily="50" charset="-128"/>
                        </a:rPr>
                        <a:t>年７月１日から運用開始）（令和</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月</a:t>
                      </a:r>
                      <a:r>
                        <a:rPr kumimoji="1" lang="en-US" altLang="ja-JP" sz="1100" dirty="0">
                          <a:solidFill>
                            <a:schemeClr val="tx1"/>
                          </a:solidFill>
                          <a:latin typeface="Meiryo UI" panose="020B0604030504040204" pitchFamily="50" charset="-128"/>
                          <a:ea typeface="Meiryo UI" panose="020B0604030504040204" pitchFamily="50" charset="-128"/>
                        </a:rPr>
                        <a:t>23</a:t>
                      </a:r>
                      <a:r>
                        <a:rPr kumimoji="1" lang="ja-JP" altLang="en-US" sz="1100" dirty="0">
                          <a:solidFill>
                            <a:schemeClr val="tx1"/>
                          </a:solidFill>
                          <a:latin typeface="Meiryo UI" panose="020B0604030504040204" pitchFamily="50" charset="-128"/>
                          <a:ea typeface="Meiryo UI" panose="020B0604030504040204" pitchFamily="50" charset="-128"/>
                        </a:rPr>
                        <a:t>日更新）</a:t>
                      </a:r>
                    </a:p>
                  </a:txBody>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https://www.pmda.go.jp/files/000246450.pdf</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5"/>
                  </a:ext>
                </a:extLst>
              </a:tr>
              <a:tr h="384533">
                <a:tc vMerge="1">
                  <a:txBody>
                    <a:bodyPr/>
                    <a:lstStyle/>
                    <a:p>
                      <a:endParaRPr kumimoji="1" lang="ja-JP" altLang="en-US" sz="1100" dirty="0"/>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適合性調査手続き通知に関する補足説明事項 （医薬品及び再生医療等製品）（令和</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月</a:t>
                      </a:r>
                      <a:r>
                        <a:rPr kumimoji="1" lang="en-US" altLang="ja-JP" sz="1100" dirty="0">
                          <a:solidFill>
                            <a:schemeClr val="tx1"/>
                          </a:solidFill>
                          <a:latin typeface="Meiryo UI" panose="020B0604030504040204" pitchFamily="50" charset="-128"/>
                          <a:ea typeface="Meiryo UI" panose="020B0604030504040204" pitchFamily="50" charset="-128"/>
                        </a:rPr>
                        <a:t>23</a:t>
                      </a:r>
                      <a:r>
                        <a:rPr kumimoji="1" lang="ja-JP" altLang="en-US" sz="1100" dirty="0">
                          <a:solidFill>
                            <a:schemeClr val="tx1"/>
                          </a:solidFill>
                          <a:latin typeface="Meiryo UI" panose="020B0604030504040204" pitchFamily="50" charset="-128"/>
                          <a:ea typeface="Meiryo UI" panose="020B0604030504040204" pitchFamily="50" charset="-128"/>
                        </a:rPr>
                        <a:t>日更新）</a:t>
                      </a:r>
                    </a:p>
                  </a:txBody>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https://www.pmda.go.jp/files/000246449.pdf</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384533">
                <a:tc vMerge="1">
                  <a:txBody>
                    <a:bodyPr/>
                    <a:lstStyle/>
                    <a:p>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医薬品及び再生医療等製品の適合性調査におけるリモート調査の実施方法について（令和</a:t>
                      </a:r>
                      <a:r>
                        <a:rPr lang="en-US" altLang="ja-JP" sz="1100" dirty="0">
                          <a:solidFill>
                            <a:schemeClr val="tx1"/>
                          </a:solidFill>
                          <a:latin typeface="Meiryo UI" panose="020B0604030504040204" pitchFamily="50" charset="-128"/>
                          <a:ea typeface="Meiryo UI" panose="020B0604030504040204" pitchFamily="50" charset="-128"/>
                        </a:rPr>
                        <a:t>4</a:t>
                      </a:r>
                      <a:r>
                        <a:rPr lang="ja-JP" altLang="en-US" sz="1100" dirty="0">
                          <a:solidFill>
                            <a:schemeClr val="tx1"/>
                          </a:solidFill>
                          <a:latin typeface="Meiryo UI" panose="020B0604030504040204" pitchFamily="50" charset="-128"/>
                          <a:ea typeface="Meiryo UI" panose="020B0604030504040204" pitchFamily="50" charset="-128"/>
                        </a:rPr>
                        <a:t>年</a:t>
                      </a:r>
                      <a:r>
                        <a:rPr lang="en-US" altLang="ja-JP" sz="1100" dirty="0">
                          <a:solidFill>
                            <a:schemeClr val="tx1"/>
                          </a:solidFill>
                          <a:latin typeface="Meiryo UI" panose="020B0604030504040204" pitchFamily="50" charset="-128"/>
                          <a:ea typeface="Meiryo UI" panose="020B0604030504040204" pitchFamily="50" charset="-128"/>
                        </a:rPr>
                        <a:t>5</a:t>
                      </a:r>
                      <a:r>
                        <a:rPr lang="ja-JP" altLang="en-US" sz="1100" dirty="0">
                          <a:solidFill>
                            <a:schemeClr val="tx1"/>
                          </a:solidFill>
                          <a:latin typeface="Meiryo UI" panose="020B0604030504040204" pitchFamily="50" charset="-128"/>
                          <a:ea typeface="Meiryo UI" panose="020B0604030504040204" pitchFamily="50" charset="-128"/>
                        </a:rPr>
                        <a:t>月</a:t>
                      </a:r>
                      <a:r>
                        <a:rPr lang="en-US" altLang="ja-JP" sz="1100" dirty="0">
                          <a:solidFill>
                            <a:schemeClr val="tx1"/>
                          </a:solidFill>
                          <a:latin typeface="Meiryo UI" panose="020B0604030504040204" pitchFamily="50" charset="-128"/>
                          <a:ea typeface="Meiryo UI" panose="020B0604030504040204" pitchFamily="50" charset="-128"/>
                        </a:rPr>
                        <a:t>25</a:t>
                      </a:r>
                      <a:r>
                        <a:rPr lang="ja-JP" altLang="en-US" sz="1100" dirty="0">
                          <a:solidFill>
                            <a:schemeClr val="tx1"/>
                          </a:solidFill>
                          <a:latin typeface="Meiryo UI" panose="020B0604030504040204" pitchFamily="50" charset="-128"/>
                          <a:ea typeface="Meiryo UI" panose="020B0604030504040204" pitchFamily="50" charset="-128"/>
                        </a:rPr>
                        <a:t>日付</a:t>
                      </a:r>
                      <a:r>
                        <a:rPr lang="zh-TW" altLang="en-US" sz="1100" dirty="0">
                          <a:solidFill>
                            <a:schemeClr val="tx1"/>
                          </a:solidFill>
                          <a:latin typeface="Meiryo UI" panose="020B0604030504040204" pitchFamily="50" charset="-128"/>
                          <a:ea typeface="Meiryo UI" panose="020B0604030504040204" pitchFamily="50" charset="-128"/>
                        </a:rPr>
                        <a:t>薬機審長発第</a:t>
                      </a:r>
                      <a:r>
                        <a:rPr lang="en-US" altLang="ja-JP" sz="1100" dirty="0">
                          <a:solidFill>
                            <a:schemeClr val="tx1"/>
                          </a:solidFill>
                          <a:latin typeface="Meiryo UI" panose="020B0604030504040204" pitchFamily="50" charset="-128"/>
                          <a:ea typeface="Meiryo UI" panose="020B0604030504040204" pitchFamily="50" charset="-128"/>
                        </a:rPr>
                        <a:t>0525001</a:t>
                      </a:r>
                      <a:r>
                        <a:rPr lang="zh-TW" altLang="en-US" sz="1100" dirty="0">
                          <a:solidFill>
                            <a:schemeClr val="tx1"/>
                          </a:solidFill>
                          <a:latin typeface="Meiryo UI" panose="020B0604030504040204" pitchFamily="50" charset="-128"/>
                          <a:ea typeface="Meiryo UI" panose="020B0604030504040204" pitchFamily="50" charset="-128"/>
                        </a:rPr>
                        <a:t>号</a:t>
                      </a:r>
                      <a:r>
                        <a:rPr lang="ja-JP" altLang="en-US" sz="1100" dirty="0">
                          <a:solidFill>
                            <a:schemeClr val="tx1"/>
                          </a:solidFill>
                          <a:latin typeface="Meiryo UI" panose="020B0604030504040204" pitchFamily="50" charset="-128"/>
                          <a:ea typeface="Meiryo UI" panose="020B0604030504040204" pitchFamily="50" charset="-128"/>
                        </a:rPr>
                        <a:t>独立行政法人医薬品医療機器総合機構審査センター長通知）</a:t>
                      </a:r>
                      <a:endParaRPr lang="en-US" altLang="ja-JP" sz="1100" dirty="0">
                        <a:solidFill>
                          <a:schemeClr val="tx1"/>
                        </a:solidFill>
                        <a:latin typeface="Meiryo UI" panose="020B0604030504040204" pitchFamily="50" charset="-128"/>
                        <a:ea typeface="Meiryo UI" panose="020B0604030504040204" pitchFamily="50" charset="-128"/>
                      </a:endParaRPr>
                    </a:p>
                  </a:txBody>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https://www.pmda.go.jp/files/000246447.pdf</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7"/>
                  </a:ext>
                </a:extLst>
              </a:tr>
              <a:tr h="384533">
                <a:tc vMerge="1">
                  <a:txBody>
                    <a:bodyPr/>
                    <a:lstStyle/>
                    <a:p>
                      <a:endParaRPr kumimoji="1" lang="ja-JP" altLang="en-US" sz="1100" dirty="0"/>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「医薬品及び再生医療等製品の適合性調査におけるリモート調査の実施方法について」第</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項に規定する資料（令和</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rPr>
                        <a:t>1</a:t>
                      </a:r>
                      <a:r>
                        <a:rPr kumimoji="1" lang="ja-JP" altLang="en-US" sz="1100" dirty="0">
                          <a:solidFill>
                            <a:schemeClr val="tx1"/>
                          </a:solidFill>
                          <a:latin typeface="Meiryo UI" panose="020B0604030504040204" pitchFamily="50" charset="-128"/>
                          <a:ea typeface="Meiryo UI" panose="020B0604030504040204" pitchFamily="50" charset="-128"/>
                        </a:rPr>
                        <a:t>月</a:t>
                      </a:r>
                      <a:r>
                        <a:rPr kumimoji="1" lang="en-US" altLang="ja-JP" sz="1100" dirty="0">
                          <a:solidFill>
                            <a:schemeClr val="tx1"/>
                          </a:solidFill>
                          <a:latin typeface="Meiryo UI" panose="020B0604030504040204" pitchFamily="50" charset="-128"/>
                          <a:ea typeface="Meiryo UI" panose="020B0604030504040204" pitchFamily="50" charset="-128"/>
                        </a:rPr>
                        <a:t>23</a:t>
                      </a:r>
                      <a:r>
                        <a:rPr kumimoji="1" lang="ja-JP" altLang="en-US" sz="1100" dirty="0">
                          <a:solidFill>
                            <a:schemeClr val="tx1"/>
                          </a:solidFill>
                          <a:latin typeface="Meiryo UI" panose="020B0604030504040204" pitchFamily="50" charset="-128"/>
                          <a:ea typeface="Meiryo UI" panose="020B0604030504040204" pitchFamily="50" charset="-128"/>
                        </a:rPr>
                        <a:t>日更新）</a:t>
                      </a:r>
                    </a:p>
                  </a:txBody>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https://www.pmda.go.jp/files/000248965.pdf</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233466">
                <a:tc vMerge="1">
                  <a:txBody>
                    <a:bodyPr/>
                    <a:lstStyle/>
                    <a:p>
                      <a:endParaRPr kumimoji="1" lang="ja-JP" altLang="en-US" sz="1100" dirty="0"/>
                    </a:p>
                  </a:txBody>
                  <a:tcPr/>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モニタリング報告書に係る補足説明資料の例（令和</a:t>
                      </a:r>
                      <a:r>
                        <a:rPr kumimoji="1" lang="en-US" altLang="ja-JP" sz="1100" dirty="0">
                          <a:solidFill>
                            <a:schemeClr val="tx1"/>
                          </a:solidFill>
                          <a:latin typeface="Meiryo UI" panose="020B0604030504040204" pitchFamily="50" charset="-128"/>
                          <a:ea typeface="Meiryo UI" panose="020B0604030504040204" pitchFamily="50" charset="-128"/>
                        </a:rPr>
                        <a:t>4</a:t>
                      </a:r>
                      <a:r>
                        <a:rPr kumimoji="1" lang="ja-JP" altLang="en-US" sz="1100" dirty="0">
                          <a:solidFill>
                            <a:schemeClr val="tx1"/>
                          </a:solidFill>
                          <a:latin typeface="Meiryo UI" panose="020B0604030504040204" pitchFamily="50" charset="-128"/>
                          <a:ea typeface="Meiryo UI" panose="020B0604030504040204" pitchFamily="50" charset="-128"/>
                        </a:rPr>
                        <a:t>年</a:t>
                      </a:r>
                      <a:r>
                        <a:rPr kumimoji="1" lang="en-US" altLang="ja-JP" sz="1100" dirty="0">
                          <a:solidFill>
                            <a:schemeClr val="tx1"/>
                          </a:solidFill>
                          <a:latin typeface="Meiryo UI" panose="020B0604030504040204" pitchFamily="50" charset="-128"/>
                          <a:ea typeface="Meiryo UI" panose="020B0604030504040204" pitchFamily="50" charset="-128"/>
                        </a:rPr>
                        <a:t>11</a:t>
                      </a:r>
                      <a:r>
                        <a:rPr kumimoji="1" lang="ja-JP" altLang="en-US" sz="1100" dirty="0">
                          <a:solidFill>
                            <a:schemeClr val="tx1"/>
                          </a:solidFill>
                          <a:latin typeface="Meiryo UI" panose="020B0604030504040204" pitchFamily="50" charset="-128"/>
                          <a:ea typeface="Meiryo UI" panose="020B0604030504040204" pitchFamily="50" charset="-128"/>
                        </a:rPr>
                        <a:t>月</a:t>
                      </a:r>
                      <a:r>
                        <a:rPr kumimoji="1" lang="en-US" altLang="ja-JP" sz="1100" dirty="0">
                          <a:solidFill>
                            <a:schemeClr val="tx1"/>
                          </a:solidFill>
                          <a:latin typeface="Meiryo UI" panose="020B0604030504040204" pitchFamily="50" charset="-128"/>
                          <a:ea typeface="Meiryo UI" panose="020B0604030504040204" pitchFamily="50" charset="-128"/>
                        </a:rPr>
                        <a:t>18</a:t>
                      </a:r>
                      <a:r>
                        <a:rPr kumimoji="1" lang="ja-JP" altLang="en-US" sz="1100" dirty="0">
                          <a:solidFill>
                            <a:schemeClr val="tx1"/>
                          </a:solidFill>
                          <a:latin typeface="Meiryo UI" panose="020B0604030504040204" pitchFamily="50" charset="-128"/>
                          <a:ea typeface="Meiryo UI" panose="020B0604030504040204" pitchFamily="50" charset="-128"/>
                        </a:rPr>
                        <a:t>日掲載）</a:t>
                      </a:r>
                    </a:p>
                  </a:txBody>
                  <a:tcPr/>
                </a:tc>
                <a:tc>
                  <a:txBody>
                    <a:bodyPr/>
                    <a:lstStyle/>
                    <a:p>
                      <a:r>
                        <a:rPr kumimoji="1" lang="en-US" altLang="ja-JP" sz="900" dirty="0">
                          <a:solidFill>
                            <a:schemeClr val="tx1"/>
                          </a:solidFill>
                          <a:latin typeface="Meiryo UI" panose="020B0604030504040204" pitchFamily="50" charset="-128"/>
                          <a:ea typeface="Meiryo UI" panose="020B0604030504040204" pitchFamily="50" charset="-128"/>
                        </a:rPr>
                        <a:t>https://www.pmda.go.jp/files/000248966.pdf</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9"/>
                  </a:ext>
                </a:extLst>
              </a:tr>
              <a:tr h="233466">
                <a:tc vMerge="1">
                  <a:txBody>
                    <a:bodyPr/>
                    <a:lstStyle/>
                    <a:p>
                      <a:endParaRPr kumimoji="1" lang="ja-JP" altLang="en-US" sz="1100" dirty="0"/>
                    </a:p>
                  </a:txBody>
                  <a:tcPr/>
                </a:tc>
                <a:tc>
                  <a:txBody>
                    <a:bodyPr/>
                    <a:lstStyle/>
                    <a:p>
                      <a:r>
                        <a:rPr kumimoji="1" lang="ja-JP" altLang="en-US" sz="1100" dirty="0">
                          <a:latin typeface="Meiryo UI" panose="020B0604030504040204" pitchFamily="50" charset="-128"/>
                          <a:ea typeface="Meiryo UI" panose="020B0604030504040204" pitchFamily="50" charset="-128"/>
                        </a:rPr>
                        <a:t>データマネジメント及び統計解析に係る補足説明資料の例（令和</a:t>
                      </a: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rPr>
                        <a:t>11</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18</a:t>
                      </a:r>
                      <a:r>
                        <a:rPr kumimoji="1" lang="ja-JP" altLang="en-US" sz="1100" dirty="0">
                          <a:latin typeface="Meiryo UI" panose="020B0604030504040204" pitchFamily="50" charset="-128"/>
                          <a:ea typeface="Meiryo UI" panose="020B0604030504040204" pitchFamily="50" charset="-128"/>
                        </a:rPr>
                        <a:t>日掲載）</a:t>
                      </a:r>
                    </a:p>
                  </a:txBody>
                  <a:tcPr/>
                </a:tc>
                <a:tc>
                  <a:txBody>
                    <a:bodyPr/>
                    <a:lstStyle/>
                    <a:p>
                      <a:r>
                        <a:rPr kumimoji="1" lang="en-US" altLang="ja-JP" sz="900" dirty="0">
                          <a:latin typeface="Meiryo UI" panose="020B0604030504040204" pitchFamily="50" charset="-128"/>
                          <a:ea typeface="Meiryo UI" panose="020B0604030504040204" pitchFamily="50" charset="-128"/>
                        </a:rPr>
                        <a:t>https://www.pmda.go.jp/files/000248967.pdf</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0"/>
                  </a:ext>
                </a:extLst>
              </a:tr>
              <a:tr h="535599">
                <a:tc vMerge="1">
                  <a:txBody>
                    <a:bodyPr/>
                    <a:lstStyle/>
                    <a:p>
                      <a:endParaRPr kumimoji="1" lang="ja-JP" altLang="en-US" sz="1100" dirty="0"/>
                    </a:p>
                  </a:txBody>
                  <a:tcPr/>
                </a:tc>
                <a:tc>
                  <a:txBody>
                    <a:bodyPr/>
                    <a:lstStyle/>
                    <a:p>
                      <a:r>
                        <a:rPr kumimoji="1" lang="ja-JP" altLang="en-US" sz="1100" dirty="0">
                          <a:latin typeface="Meiryo UI" panose="020B0604030504040204" pitchFamily="50" charset="-128"/>
                          <a:ea typeface="Meiryo UI" panose="020B0604030504040204" pitchFamily="50" charset="-128"/>
                        </a:rPr>
                        <a:t>新薬　クラウド等システムのフォルダ構成案</a:t>
                      </a:r>
                      <a:r>
                        <a:rPr kumimoji="1" lang="en-US" altLang="ja-JP" sz="1100" dirty="0">
                          <a:latin typeface="Meiryo UI" panose="020B0604030504040204" pitchFamily="50" charset="-128"/>
                          <a:ea typeface="Meiryo UI" panose="020B0604030504040204" pitchFamily="50" charset="-128"/>
                        </a:rPr>
                        <a:t>Ver.1.0</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2022/07/27</a:t>
                      </a:r>
                      <a:r>
                        <a:rPr kumimoji="1" lang="ja-JP" altLang="en-US" sz="1100" dirty="0">
                          <a:latin typeface="Meiryo UI" panose="020B0604030504040204" pitchFamily="50" charset="-128"/>
                          <a:ea typeface="Meiryo UI" panose="020B0604030504040204" pitchFamily="50" charset="-128"/>
                        </a:rPr>
                        <a:t>新規）</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リモート調査に伴うクラウド等システムのフォルダ構成案について</a:t>
                      </a:r>
                    </a:p>
                  </a:txBody>
                  <a:tcPr/>
                </a:tc>
                <a:tc>
                  <a:txBody>
                    <a:bodyPr/>
                    <a:lstStyle/>
                    <a:p>
                      <a:r>
                        <a:rPr kumimoji="1" lang="en-US" altLang="ja-JP" sz="900" dirty="0">
                          <a:latin typeface="Meiryo UI" panose="020B0604030504040204" pitchFamily="50" charset="-128"/>
                          <a:ea typeface="Meiryo UI" panose="020B0604030504040204" pitchFamily="50" charset="-128"/>
                        </a:rPr>
                        <a:t>https://www.pmda.go.jp/review-services/inspections/gcp/0002.html</a:t>
                      </a:r>
                    </a:p>
                    <a:p>
                      <a:r>
                        <a:rPr kumimoji="1" lang="en-US" altLang="ja-JP" sz="900" dirty="0">
                          <a:latin typeface="Meiryo UI" panose="020B0604030504040204" pitchFamily="50" charset="-128"/>
                          <a:ea typeface="Meiryo UI" panose="020B0604030504040204" pitchFamily="50" charset="-128"/>
                        </a:rPr>
                        <a:t>https://www.pmda.go.jp/files/000247584.pdf</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1"/>
                  </a:ext>
                </a:extLst>
              </a:tr>
              <a:tr h="384533">
                <a:tc vMerge="1">
                  <a:txBody>
                    <a:bodyPr/>
                    <a:lstStyle/>
                    <a:p>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医薬品及び再生医療等製品の適合性調査・相談に関する共通事項（実施方針、リモート調査、資料提出等）</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各種通知のまとめ</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latin typeface="Meiryo UI" panose="020B0604030504040204" pitchFamily="50" charset="-128"/>
                          <a:ea typeface="Meiryo UI" panose="020B0604030504040204" pitchFamily="50" charset="-128"/>
                        </a:rPr>
                        <a:t>https://www.pmda.go.jp/review-services/inspections/common/0001.html</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87420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リンク集（２）</a:t>
            </a:r>
          </a:p>
        </p:txBody>
      </p:sp>
      <p:sp>
        <p:nvSpPr>
          <p:cNvPr id="4" name="スライド番号プレースホルダー 3"/>
          <p:cNvSpPr>
            <a:spLocks noGrp="1"/>
          </p:cNvSpPr>
          <p:nvPr>
            <p:ph type="sldNum" sz="quarter" idx="10"/>
          </p:nvPr>
        </p:nvSpPr>
        <p:spPr/>
        <p:txBody>
          <a:bodyPr/>
          <a:lstStyle/>
          <a:p>
            <a:fld id="{02CCC925-B94D-4CE8-838B-708BA4A3CBE4}" type="slidenum">
              <a:rPr kumimoji="1" lang="ja-JP" altLang="en-US" smtClean="0"/>
              <a:t>13</a:t>
            </a:fld>
            <a:endParaRPr kumimoji="1" lang="ja-JP" altLang="en-US"/>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865287779"/>
              </p:ext>
            </p:extLst>
          </p:nvPr>
        </p:nvGraphicFramePr>
        <p:xfrm>
          <a:off x="407369" y="1268413"/>
          <a:ext cx="11449271" cy="5400675"/>
        </p:xfrm>
        <a:graphic>
          <a:graphicData uri="http://schemas.openxmlformats.org/drawingml/2006/table">
            <a:tbl>
              <a:tblPr firstRow="1" bandRow="1">
                <a:tableStyleId>{93296810-A885-4BE3-A3E7-6D5BEEA58F35}</a:tableStyleId>
              </a:tblPr>
              <a:tblGrid>
                <a:gridCol w="650090">
                  <a:extLst>
                    <a:ext uri="{9D8B030D-6E8A-4147-A177-3AD203B41FA5}">
                      <a16:colId xmlns:a16="http://schemas.microsoft.com/office/drawing/2014/main" val="20000"/>
                    </a:ext>
                  </a:extLst>
                </a:gridCol>
                <a:gridCol w="6766733">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263091">
                <a:tc>
                  <a:txBody>
                    <a:bodyPr/>
                    <a:lstStyle/>
                    <a:p>
                      <a:r>
                        <a:rPr kumimoji="1" lang="ja-JP" altLang="en-US" sz="900" dirty="0">
                          <a:latin typeface="Meiryo UI" panose="020B0604030504040204" pitchFamily="50" charset="-128"/>
                          <a:ea typeface="Meiryo UI" panose="020B0604030504040204" pitchFamily="50" charset="-128"/>
                        </a:rPr>
                        <a:t>規制当局</a:t>
                      </a:r>
                    </a:p>
                  </a:txBody>
                  <a:tcPr anchor="ctr"/>
                </a:tc>
                <a:tc>
                  <a:txBody>
                    <a:bodyPr/>
                    <a:lstStyle/>
                    <a:p>
                      <a:r>
                        <a:rPr kumimoji="1" lang="ja-JP" altLang="en-US" sz="1100" dirty="0">
                          <a:latin typeface="Meiryo UI" panose="020B0604030504040204" pitchFamily="50" charset="-128"/>
                          <a:ea typeface="Meiryo UI" panose="020B0604030504040204" pitchFamily="50" charset="-128"/>
                        </a:rPr>
                        <a:t>通知・ガイダンス・資料</a:t>
                      </a:r>
                    </a:p>
                  </a:txBody>
                  <a:tcPr anchor="ctr"/>
                </a:tc>
                <a:tc>
                  <a:txBody>
                    <a:bodyPr/>
                    <a:lstStyle/>
                    <a:p>
                      <a:r>
                        <a:rPr kumimoji="1" lang="en-US" altLang="ja-JP" sz="1100" dirty="0">
                          <a:latin typeface="Meiryo UI" panose="020B0604030504040204" pitchFamily="50" charset="-128"/>
                          <a:ea typeface="Meiryo UI" panose="020B0604030504040204" pitchFamily="50" charset="-128"/>
                        </a:rPr>
                        <a:t>URL</a:t>
                      </a:r>
                      <a:endParaRPr kumimoji="1" lang="ja-JP" altLang="en-US" sz="11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0000"/>
                  </a:ext>
                </a:extLst>
              </a:tr>
              <a:tr h="603562">
                <a:tc rowSpan="5">
                  <a:txBody>
                    <a:bodyPr/>
                    <a:lstStyle/>
                    <a:p>
                      <a:r>
                        <a:rPr kumimoji="1" lang="en-US" altLang="ja-JP" sz="1100" dirty="0">
                          <a:latin typeface="Meiryo UI" panose="020B0604030504040204" pitchFamily="50" charset="-128"/>
                          <a:ea typeface="Meiryo UI" panose="020B0604030504040204" pitchFamily="50" charset="-128"/>
                        </a:rPr>
                        <a:t>FDA</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a:latin typeface="Meiryo UI" panose="020B0604030504040204" pitchFamily="50" charset="-128"/>
                          <a:ea typeface="Meiryo UI" panose="020B0604030504040204" pitchFamily="50" charset="-128"/>
                        </a:rPr>
                        <a:t>Remote Interactive Evaluations of Drug Manufacturing and Bioresearch Monitoring Facilities During the COVID-19 Public Health Emergency Guidance for Industry</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April 2021</a:t>
                      </a:r>
                      <a:r>
                        <a:rPr kumimoji="1" lang="ja-JP" altLang="en-US" sz="1100" dirty="0">
                          <a:latin typeface="Meiryo UI" panose="020B0604030504040204" pitchFamily="50" charset="-128"/>
                          <a:ea typeface="Meiryo UI" panose="020B0604030504040204" pitchFamily="50" charset="-128"/>
                        </a:rPr>
                        <a:t>）</a:t>
                      </a:r>
                    </a:p>
                  </a:txBody>
                  <a:tcPr/>
                </a:tc>
                <a:tc>
                  <a:txBody>
                    <a:bodyPr/>
                    <a:lstStyle/>
                    <a:p>
                      <a:r>
                        <a:rPr lang="en-US" altLang="ja-JP" sz="900" dirty="0">
                          <a:latin typeface="Meiryo UI" panose="020B0604030504040204" pitchFamily="50" charset="-128"/>
                          <a:ea typeface="Meiryo UI" panose="020B0604030504040204" pitchFamily="50" charset="-128"/>
                        </a:rPr>
                        <a:t>https://www.fda.gov/regulatory-information/search-fda-guidance-documents/remote-interactive-evaluations-drug-manufacturing-and-bioresearch-monitoring-facilities-during-covid</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1"/>
                  </a:ext>
                </a:extLst>
              </a:tr>
              <a:tr h="433327">
                <a:tc vMerge="1">
                  <a:txBody>
                    <a:bodyPr/>
                    <a:lstStyle/>
                    <a:p>
                      <a:endParaRPr kumimoji="1" lang="ja-JP" altLang="en-US" sz="11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ja-JP" altLang="en-US" sz="1100" kern="0" dirty="0">
                          <a:latin typeface="Meiryo UI" panose="020B0604030504040204" pitchFamily="50" charset="-128"/>
                          <a:ea typeface="Meiryo UI" panose="020B0604030504040204" pitchFamily="50" charset="-128"/>
                        </a:rPr>
                        <a:t>（対訳版） </a:t>
                      </a:r>
                      <a:r>
                        <a:rPr lang="en-US" altLang="ja-JP" sz="1100" kern="0" dirty="0">
                          <a:latin typeface="Meiryo UI" panose="020B0604030504040204" pitchFamily="50" charset="-128"/>
                          <a:ea typeface="Meiryo UI" panose="020B0604030504040204" pitchFamily="50" charset="-128"/>
                        </a:rPr>
                        <a:t>COVID-19 </a:t>
                      </a:r>
                      <a:r>
                        <a:rPr lang="ja-JP" altLang="en-US" sz="1100" kern="0" dirty="0">
                          <a:latin typeface="Meiryo UI" panose="020B0604030504040204" pitchFamily="50" charset="-128"/>
                          <a:ea typeface="Meiryo UI" panose="020B0604030504040204" pitchFamily="50" charset="-128"/>
                        </a:rPr>
                        <a:t>公衆衛生緊急事態中の医薬品製造およびバイオリサーチモニタリング施設のリモートインタラクティブ評価　業界向けガイダンス</a:t>
                      </a:r>
                      <a:endParaRPr lang="en-US" altLang="ja-JP" sz="1100" kern="0" dirty="0">
                        <a:latin typeface="Meiryo UI" panose="020B0604030504040204" pitchFamily="50" charset="-128"/>
                        <a:ea typeface="Meiryo UI" panose="020B0604030504040204" pitchFamily="50" charset="-128"/>
                      </a:endParaRPr>
                    </a:p>
                  </a:txBody>
                  <a:tcPr/>
                </a:tc>
                <a:tc>
                  <a:txBody>
                    <a:bodyPr/>
                    <a:lstStyle/>
                    <a:p>
                      <a:r>
                        <a:rPr lang="en-US" altLang="ja-JP" sz="900" dirty="0">
                          <a:latin typeface="Meiryo UI" panose="020B0604030504040204" pitchFamily="50" charset="-128"/>
                          <a:ea typeface="Meiryo UI" panose="020B0604030504040204" pitchFamily="50" charset="-128"/>
                        </a:rPr>
                        <a:t>https://ecompliance.co.jp/oyakudachi/2021/04/16/remote-inspection/</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2"/>
                  </a:ext>
                </a:extLst>
              </a:tr>
              <a:tr h="603562">
                <a:tc vMerge="1">
                  <a:txBody>
                    <a:bodyPr/>
                    <a:lstStyle/>
                    <a:p>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a:t>
                      </a:r>
                      <a:r>
                        <a:rPr kumimoji="1" lang="en-US" altLang="ja-JP" sz="1100" dirty="0" err="1">
                          <a:latin typeface="Meiryo UI" panose="020B0604030504040204" pitchFamily="50" charset="-128"/>
                          <a:ea typeface="Meiryo UI" panose="020B0604030504040204" pitchFamily="50" charset="-128"/>
                        </a:rPr>
                        <a:t>Draft】Conducting</a:t>
                      </a:r>
                      <a:r>
                        <a:rPr kumimoji="1" lang="en-US" altLang="ja-JP" sz="1100" dirty="0">
                          <a:latin typeface="Meiryo UI" panose="020B0604030504040204" pitchFamily="50" charset="-128"/>
                          <a:ea typeface="Meiryo UI" panose="020B0604030504040204" pitchFamily="50" charset="-128"/>
                        </a:rPr>
                        <a:t> Remote Regulatory Assessments Questions and Answers</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July,2022</a:t>
                      </a:r>
                      <a:r>
                        <a:rPr kumimoji="1" lang="ja-JP" altLang="en-US" sz="11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lang="en-US" altLang="ja-JP" sz="900" dirty="0">
                          <a:latin typeface="Meiryo UI" panose="020B0604030504040204" pitchFamily="50" charset="-128"/>
                          <a:ea typeface="Meiryo UI" panose="020B0604030504040204" pitchFamily="50" charset="-128"/>
                        </a:rPr>
                        <a:t>https://www.fda.gov/regulatory-information/search-fda-guidance-documents/conducting-remote-regulatory-assessments-questions-and-answers</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3"/>
                  </a:ext>
                </a:extLst>
              </a:tr>
              <a:tr h="378358">
                <a:tc vMerge="1">
                  <a:txBody>
                    <a:bodyPr/>
                    <a:lstStyle/>
                    <a:p>
                      <a:endParaRPr kumimoji="1" lang="ja-JP" altLang="en-US" sz="1100" dirty="0"/>
                    </a:p>
                  </a:txBody>
                  <a:tcPr/>
                </a:tc>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rPr>
                        <a:t>Q&amp;A</a:t>
                      </a:r>
                      <a:r>
                        <a:rPr lang="ja-JP" altLang="en-US" sz="1100" dirty="0">
                          <a:latin typeface="Meiryo UI" panose="020B0604030504040204" pitchFamily="50" charset="-128"/>
                          <a:ea typeface="Meiryo UI" panose="020B0604030504040204" pitchFamily="50" charset="-128"/>
                        </a:rPr>
                        <a:t>部分の要約（日本語）</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lang="en-US" altLang="ja-JP" sz="900" dirty="0">
                          <a:latin typeface="Meiryo UI" panose="020B0604030504040204" pitchFamily="50" charset="-128"/>
                          <a:ea typeface="Meiryo UI" panose="020B0604030504040204" pitchFamily="50" charset="-128"/>
                        </a:rPr>
                        <a:t>https://fs.one-cmp.com/GMPP_art_nakao_20220923_FDA_8f0f8975d1.pdf</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r h="675639">
                <a:tc vMerge="1">
                  <a:txBody>
                    <a:bodyPr/>
                    <a:lstStyle/>
                    <a:p>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rPr>
                        <a:t>Good Practice Symposia Week (7 to 11 March 2022)   GCP Symposium (07 to 09 March 2022)</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altLang="ja-JP" sz="1100" kern="0" dirty="0">
                          <a:latin typeface="Meiryo UI" panose="020B0604030504040204" pitchFamily="50" charset="-128"/>
                          <a:ea typeface="Meiryo UI" panose="020B0604030504040204" pitchFamily="50" charset="-128"/>
                        </a:rPr>
                        <a:t>FDA</a:t>
                      </a:r>
                      <a:r>
                        <a:rPr lang="ja-JP" altLang="en-US" sz="1100" kern="0" dirty="0">
                          <a:latin typeface="Meiryo UI" panose="020B0604030504040204" pitchFamily="50" charset="-128"/>
                          <a:ea typeface="Meiryo UI" panose="020B0604030504040204" pitchFamily="50" charset="-128"/>
                        </a:rPr>
                        <a:t>によるプレゼンテーション資料</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kern="0" dirty="0">
                          <a:latin typeface="Meiryo UI" panose="020B0604030504040204" pitchFamily="50" charset="-128"/>
                          <a:ea typeface="Meiryo UI" panose="020B0604030504040204" pitchFamily="50" charset="-128"/>
                        </a:rPr>
                        <a:t>https://www.fda.gov/media/157718/download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kern="0" dirty="0">
                          <a:latin typeface="Meiryo UI" panose="020B0604030504040204" pitchFamily="50" charset="-128"/>
                          <a:ea typeface="Meiryo UI" panose="020B0604030504040204" pitchFamily="50" charset="-128"/>
                        </a:rPr>
                        <a:t>（シンポジウム）</a:t>
                      </a:r>
                      <a:endParaRPr kumimoji="1" lang="en-US" altLang="ja-JP" sz="900" kern="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latin typeface="Meiryo UI" panose="020B0604030504040204" pitchFamily="50" charset="-128"/>
                          <a:ea typeface="Meiryo UI" panose="020B0604030504040204" pitchFamily="50" charset="-128"/>
                        </a:rPr>
                        <a:t>https://mhrainspectorate.blog.gov.uk/2022/02/24/mhra-good-practice-symposia-week-7-to-11-march-2022/</a:t>
                      </a:r>
                    </a:p>
                  </a:txBody>
                  <a:tcPr/>
                </a:tc>
                <a:extLst>
                  <a:ext uri="{0D108BD9-81ED-4DB2-BD59-A6C34878D82A}">
                    <a16:rowId xmlns:a16="http://schemas.microsoft.com/office/drawing/2014/main" val="10005"/>
                  </a:ext>
                </a:extLst>
              </a:tr>
              <a:tr h="972920">
                <a:tc>
                  <a:txBody>
                    <a:bodyPr/>
                    <a:lstStyle/>
                    <a:p>
                      <a:r>
                        <a:rPr kumimoji="1" lang="en-US" altLang="ja-JP" sz="1100" dirty="0">
                          <a:latin typeface="Meiryo UI" panose="020B0604030504040204" pitchFamily="50" charset="-128"/>
                          <a:ea typeface="Meiryo UI" panose="020B0604030504040204" pitchFamily="50" charset="-128"/>
                        </a:rPr>
                        <a:t>EMA</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rPr>
                        <a:t>Guidance on remote GCP inspections during the COVID19 pandemic</a:t>
                      </a:r>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June 2020.</a:t>
                      </a:r>
                      <a:r>
                        <a:rPr lang="ja-JP" altLang="en-US" sz="1100" dirty="0">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latin typeface="Meiryo UI" panose="020B0604030504040204" pitchFamily="50" charset="-128"/>
                        <a:ea typeface="Meiryo UI" panose="020B0604030504040204" pitchFamily="50" charset="-128"/>
                      </a:endParaRPr>
                    </a:p>
                  </a:txBody>
                  <a:tcPr/>
                </a:tc>
                <a:tc>
                  <a:txBody>
                    <a:bodyPr/>
                    <a:lstStyle/>
                    <a:p>
                      <a:r>
                        <a:rPr lang="en-US" altLang="ja-JP" sz="900" dirty="0">
                          <a:latin typeface="Meiryo UI" panose="020B0604030504040204" pitchFamily="50" charset="-128"/>
                          <a:ea typeface="Meiryo UI" panose="020B0604030504040204" pitchFamily="50" charset="-128"/>
                        </a:rPr>
                        <a:t>https://www.ema.europa.eu/en/human-regulatory/research-development/compliance/good-clinical-practice/good-clinical-practice-gcp-inspection-procedures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PDF</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https://www.ema.europa.eu/en/documents/regulatory-procedural-guideline/guidance-remote-gcp-inspections-during-covid-19-pandemic_en.pdf </a:t>
                      </a:r>
                      <a:r>
                        <a:rPr lang="ja-JP" altLang="en-US" sz="900" dirty="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6"/>
                  </a:ext>
                </a:extLst>
              </a:tr>
              <a:tr h="433327">
                <a:tc rowSpan="3">
                  <a:txBody>
                    <a:bodyPr/>
                    <a:lstStyle/>
                    <a:p>
                      <a:r>
                        <a:rPr kumimoji="1" lang="en-US" altLang="ja-JP" sz="1100" dirty="0">
                          <a:latin typeface="Meiryo UI" panose="020B0604030504040204" pitchFamily="50" charset="-128"/>
                          <a:ea typeface="Meiryo UI" panose="020B0604030504040204" pitchFamily="50" charset="-128"/>
                        </a:rPr>
                        <a:t>MHRA</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en-US" altLang="ja-JP" sz="1100" dirty="0">
                          <a:latin typeface="Meiryo UI" panose="020B0604030504040204" pitchFamily="50" charset="-128"/>
                          <a:ea typeface="Meiryo UI" panose="020B0604030504040204" pitchFamily="50" charset="-128"/>
                        </a:rPr>
                        <a:t>Guidance for industry on MHRA’s expectations for return to UK on-site inspections</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Published11 August 2020,</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Last updated19 March 2021—</a:t>
                      </a:r>
                      <a:r>
                        <a:rPr kumimoji="1" lang="ja-JP" altLang="en-US" sz="1100" dirty="0">
                          <a:latin typeface="Meiryo UI" panose="020B0604030504040204" pitchFamily="50" charset="-128"/>
                          <a:ea typeface="Meiryo UI" panose="020B0604030504040204" pitchFamily="50" charset="-128"/>
                        </a:rPr>
                        <a:t>）</a:t>
                      </a:r>
                    </a:p>
                  </a:txBody>
                  <a:tcPr/>
                </a:tc>
                <a:tc>
                  <a:txBody>
                    <a:bodyPr/>
                    <a:lstStyle/>
                    <a:p>
                      <a:r>
                        <a:rPr lang="en-US" altLang="ja-JP" sz="900" kern="1200" dirty="0">
                          <a:latin typeface="Meiryo UI" panose="020B0604030504040204" pitchFamily="50" charset="-128"/>
                          <a:ea typeface="Meiryo UI" panose="020B0604030504040204" pitchFamily="50" charset="-128"/>
                        </a:rPr>
                        <a:t>https://www.gov.uk/guidance/guidance-for-industry-on-mhras-expectations-for-return-to-uk-on-site-inspections</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7"/>
                  </a:ext>
                </a:extLst>
              </a:tr>
              <a:tr h="433327">
                <a:tc vMerge="1">
                  <a:txBody>
                    <a:bodyPr/>
                    <a:lstStyle/>
                    <a:p>
                      <a:endParaRPr kumimoji="1" lang="ja-JP" altLang="en-US" sz="1100" dirty="0"/>
                    </a:p>
                  </a:txBody>
                  <a:tcPr/>
                </a:tc>
                <a:tc>
                  <a:txBody>
                    <a:bodyPr/>
                    <a:lstStyle/>
                    <a:p>
                      <a:r>
                        <a:rPr kumimoji="1" lang="en-US" altLang="ja-JP" sz="1100" dirty="0">
                          <a:latin typeface="Meiryo UI" panose="020B0604030504040204" pitchFamily="50" charset="-128"/>
                          <a:ea typeface="Meiryo UI" panose="020B0604030504040204" pitchFamily="50" charset="-128"/>
                        </a:rPr>
                        <a:t>IPA</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6th India Pharmaceutical Forum 2021 (from February 24 to 26, 2021)</a:t>
                      </a:r>
                    </a:p>
                    <a:p>
                      <a:pPr lvl="1"/>
                      <a:r>
                        <a:rPr kumimoji="1" lang="en-US" altLang="ja-JP" sz="1100" dirty="0">
                          <a:latin typeface="Meiryo UI" panose="020B0604030504040204" pitchFamily="50" charset="-128"/>
                          <a:ea typeface="Meiryo UI" panose="020B0604030504040204" pitchFamily="50" charset="-128"/>
                        </a:rPr>
                        <a:t>MHRA</a:t>
                      </a:r>
                      <a:r>
                        <a:rPr kumimoji="1" lang="ja-JP" altLang="en-US" sz="1100" dirty="0">
                          <a:latin typeface="Meiryo UI" panose="020B0604030504040204" pitchFamily="50" charset="-128"/>
                          <a:ea typeface="Meiryo UI" panose="020B0604030504040204" pitchFamily="50" charset="-128"/>
                        </a:rPr>
                        <a:t>によるプレゼンテーション：</a:t>
                      </a:r>
                      <a:r>
                        <a:rPr kumimoji="1" lang="en-US" altLang="ja-JP" sz="1100" dirty="0">
                          <a:latin typeface="Meiryo UI" panose="020B0604030504040204" pitchFamily="50" charset="-128"/>
                          <a:ea typeface="Meiryo UI" panose="020B0604030504040204" pitchFamily="50" charset="-128"/>
                        </a:rPr>
                        <a:t>MHRA Remote Inspection Strategies</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lang="en-US" altLang="ja-JP" sz="900" dirty="0">
                          <a:latin typeface="Meiryo UI" panose="020B0604030504040204" pitchFamily="50" charset="-128"/>
                          <a:ea typeface="Meiryo UI" panose="020B0604030504040204" pitchFamily="50" charset="-128"/>
                        </a:rPr>
                        <a:t>https://www.ipa-india.org/wp-content/themes/ipa/pdf/presentations-2021-03.pdf</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8"/>
                  </a:ext>
                </a:extLst>
              </a:tr>
              <a:tr h="603562">
                <a:tc vMerge="1">
                  <a:txBody>
                    <a:bodyPr/>
                    <a:lstStyle/>
                    <a:p>
                      <a:endParaRPr kumimoji="1" lang="ja-JP" altLang="en-US" sz="1100" dirty="0"/>
                    </a:p>
                  </a:txBody>
                  <a:tcPr/>
                </a:tc>
                <a:tc>
                  <a:txBody>
                    <a:bodyPr/>
                    <a:lstStyle/>
                    <a:p>
                      <a:r>
                        <a:rPr kumimoji="1" lang="en-US" altLang="ja-JP" sz="1100" dirty="0">
                          <a:latin typeface="Meiryo UI" panose="020B0604030504040204" pitchFamily="50" charset="-128"/>
                          <a:ea typeface="Meiryo UI" panose="020B0604030504040204" pitchFamily="50" charset="-128"/>
                        </a:rPr>
                        <a:t>MHRA</a:t>
                      </a:r>
                      <a:r>
                        <a:rPr kumimoji="1" lang="ja-JP" altLang="en-US" sz="1100" dirty="0">
                          <a:latin typeface="Meiryo UI" panose="020B0604030504040204" pitchFamily="50" charset="-128"/>
                          <a:ea typeface="Meiryo UI" panose="020B0604030504040204" pitchFamily="50" charset="-128"/>
                        </a:rPr>
                        <a:t>ブログ：</a:t>
                      </a:r>
                      <a:r>
                        <a:rPr kumimoji="1" lang="en-US" altLang="ja-JP" sz="1100" dirty="0">
                          <a:latin typeface="Meiryo UI" panose="020B0604030504040204" pitchFamily="50" charset="-128"/>
                          <a:ea typeface="Meiryo UI" panose="020B0604030504040204" pitchFamily="50" charset="-128"/>
                        </a:rPr>
                        <a:t>MHRA Inspectorate</a:t>
                      </a:r>
                    </a:p>
                    <a:p>
                      <a:r>
                        <a:rPr kumimoji="1" lang="en-US" altLang="ja-JP" sz="1100" dirty="0">
                          <a:latin typeface="Meiryo UI" panose="020B0604030504040204" pitchFamily="50" charset="-128"/>
                          <a:ea typeface="Meiryo UI" panose="020B0604030504040204" pitchFamily="50" charset="-128"/>
                        </a:rPr>
                        <a:t>Regulator’s experience of clinical trials during the Covid-19 pandemic (Part 2) – what we have learned</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14 February 2022</a:t>
                      </a:r>
                      <a:r>
                        <a:rPr kumimoji="1" lang="ja-JP" altLang="en-US" sz="1100" dirty="0">
                          <a:latin typeface="Meiryo UI" panose="020B0604030504040204" pitchFamily="50" charset="-128"/>
                          <a:ea typeface="Meiryo UI" panose="020B0604030504040204" pitchFamily="50" charset="-128"/>
                        </a:rPr>
                        <a:t>）</a:t>
                      </a:r>
                    </a:p>
                  </a:txBody>
                  <a:tcPr/>
                </a:tc>
                <a:tc>
                  <a:txBody>
                    <a:bodyPr/>
                    <a:lstStyle/>
                    <a:p>
                      <a:r>
                        <a:rPr lang="en-US" altLang="ja-JP" sz="900" dirty="0">
                          <a:latin typeface="Meiryo UI" panose="020B0604030504040204" pitchFamily="50" charset="-128"/>
                          <a:ea typeface="Meiryo UI" panose="020B0604030504040204" pitchFamily="50" charset="-128"/>
                        </a:rPr>
                        <a:t>https://mhrainspectorate.blog.gov.uk/2022/02/14/regulators-experience-of-clinical-trials-during-the-covid-19-pandemic-part-2-what-we-have-learned</a:t>
                      </a:r>
                      <a:endParaRPr kumimoji="1" lang="ja-JP" altLang="en-US" sz="9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987502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44546A"/>
                </a:solidFill>
                <a:effectLst/>
                <a:latin typeface="Meiryo UI" panose="020B0604030504040204" pitchFamily="50" charset="-128"/>
                <a:ea typeface="Meiryo UI" panose="020B0604030504040204" pitchFamily="50" charset="-128"/>
              </a:rPr>
              <a:t>リモート調査（査察）</a:t>
            </a:r>
          </a:p>
        </p:txBody>
      </p:sp>
      <p:sp>
        <p:nvSpPr>
          <p:cNvPr id="5" name="コンテンツ プレースホルダー 4"/>
          <p:cNvSpPr>
            <a:spLocks noGrp="1"/>
          </p:cNvSpPr>
          <p:nvPr>
            <p:ph idx="1"/>
          </p:nvPr>
        </p:nvSpPr>
        <p:spPr/>
        <p:txBody>
          <a:bodyPr/>
          <a:lstStyle/>
          <a:p>
            <a:pPr marL="0" indent="0">
              <a:buNone/>
            </a:pPr>
            <a:r>
              <a:rPr lang="ja-JP" altLang="en-US" sz="2400" b="0" dirty="0">
                <a:latin typeface="Meiryo UI" panose="020B0604030504040204" pitchFamily="50" charset="-128"/>
                <a:ea typeface="Meiryo UI" panose="020B0604030504040204" pitchFamily="50" charset="-128"/>
              </a:rPr>
              <a:t>リモート調査（査察）に対する各国規制当局の考え方と発出されているガイダンス等についてまとめた</a:t>
            </a:r>
            <a:endParaRPr lang="en-US" altLang="ja-JP" sz="2400" b="0" dirty="0">
              <a:latin typeface="Meiryo UI" panose="020B0604030504040204" pitchFamily="50" charset="-128"/>
              <a:ea typeface="Meiryo UI" panose="020B0604030504040204" pitchFamily="50" charset="-128"/>
            </a:endParaRPr>
          </a:p>
          <a:p>
            <a:pPr marL="0" indent="0">
              <a:buNone/>
            </a:pPr>
            <a:endParaRPr lang="en-US" altLang="ja-JP" sz="2400" b="0" dirty="0">
              <a:latin typeface="Meiryo UI" panose="020B0604030504040204" pitchFamily="50" charset="-128"/>
              <a:ea typeface="Meiryo UI" panose="020B0604030504040204" pitchFamily="50" charset="-128"/>
            </a:endParaRPr>
          </a:p>
          <a:p>
            <a:pPr marL="457200" indent="-457200">
              <a:buFont typeface="+mj-lt"/>
              <a:buAutoNum type="arabicPeriod"/>
            </a:pPr>
            <a:r>
              <a:rPr lang="en-US" altLang="ja-JP" sz="2400" b="0" dirty="0">
                <a:latin typeface="Meiryo UI" panose="020B0604030504040204" pitchFamily="50" charset="-128"/>
                <a:ea typeface="Meiryo UI" panose="020B0604030504040204" pitchFamily="50" charset="-128"/>
              </a:rPr>
              <a:t>ICMRA</a:t>
            </a:r>
          </a:p>
          <a:p>
            <a:pPr marL="457200" indent="-457200">
              <a:buFont typeface="+mj-lt"/>
              <a:buAutoNum type="arabicPeriod"/>
            </a:pPr>
            <a:r>
              <a:rPr lang="en-US" altLang="ja-JP" sz="2400" b="0" dirty="0">
                <a:latin typeface="Meiryo UI" panose="020B0604030504040204" pitchFamily="50" charset="-128"/>
                <a:ea typeface="Meiryo UI" panose="020B0604030504040204" pitchFamily="50" charset="-128"/>
              </a:rPr>
              <a:t>PMDA</a:t>
            </a:r>
          </a:p>
          <a:p>
            <a:pPr marL="457200" indent="-457200">
              <a:buFont typeface="+mj-lt"/>
              <a:buAutoNum type="arabicPeriod"/>
            </a:pPr>
            <a:r>
              <a:rPr lang="en-US" altLang="ja-JP" sz="2400" b="0" dirty="0">
                <a:latin typeface="Meiryo UI" panose="020B0604030504040204" pitchFamily="50" charset="-128"/>
                <a:ea typeface="Meiryo UI" panose="020B0604030504040204" pitchFamily="50" charset="-128"/>
              </a:rPr>
              <a:t>FDA</a:t>
            </a:r>
          </a:p>
          <a:p>
            <a:pPr marL="457200" indent="-457200">
              <a:buFont typeface="+mj-lt"/>
              <a:buAutoNum type="arabicPeriod"/>
            </a:pPr>
            <a:r>
              <a:rPr lang="en-US" altLang="ja-JP" sz="2400" b="0" dirty="0">
                <a:latin typeface="Meiryo UI" panose="020B0604030504040204" pitchFamily="50" charset="-128"/>
                <a:ea typeface="Meiryo UI" panose="020B0604030504040204" pitchFamily="50" charset="-128"/>
              </a:rPr>
              <a:t>EMA</a:t>
            </a:r>
          </a:p>
          <a:p>
            <a:pPr marL="457200" indent="-457200">
              <a:buFont typeface="+mj-lt"/>
              <a:buAutoNum type="arabicPeriod"/>
            </a:pPr>
            <a:r>
              <a:rPr lang="en-US" altLang="ja-JP" sz="2400" b="0" dirty="0">
                <a:latin typeface="Meiryo UI" panose="020B0604030504040204" pitchFamily="50" charset="-128"/>
                <a:ea typeface="Meiryo UI" panose="020B0604030504040204" pitchFamily="50" charset="-128"/>
              </a:rPr>
              <a:t>MHRA</a:t>
            </a:r>
          </a:p>
          <a:p>
            <a:pPr marL="0" indent="0">
              <a:buNone/>
            </a:pPr>
            <a:endParaRPr lang="ja-JP" altLang="en-US" sz="24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02CCC925-B94D-4CE8-838B-708BA4A3CBE4}" type="slidenum">
              <a:rPr kumimoji="1" lang="ja-JP" altLang="en-US" smtClean="0">
                <a:latin typeface="Meiryo UI" panose="020B0604030504040204" pitchFamily="50" charset="-128"/>
                <a:ea typeface="Meiryo UI" panose="020B0604030504040204" pitchFamily="50" charset="-128"/>
              </a:rPr>
              <a:t>2</a:t>
            </a:fld>
            <a:endParaRPr kumimoji="1" lang="ja-JP" altLang="en-US">
              <a:latin typeface="Meiryo UI" panose="020B0604030504040204" pitchFamily="50" charset="-128"/>
              <a:ea typeface="Meiryo UI" panose="020B0604030504040204" pitchFamily="50" charset="-128"/>
            </a:endParaRPr>
          </a:p>
        </p:txBody>
      </p:sp>
      <p:sp>
        <p:nvSpPr>
          <p:cNvPr id="6" name="サブタイトル 2"/>
          <p:cNvSpPr txBox="1">
            <a:spLocks/>
          </p:cNvSpPr>
          <p:nvPr/>
        </p:nvSpPr>
        <p:spPr bwMode="auto">
          <a:xfrm>
            <a:off x="767408" y="5301208"/>
            <a:ext cx="10945216" cy="5340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indent="0" algn="ctr" rtl="0" eaLnBrk="1" fontAlgn="base" hangingPunct="1">
              <a:spcBef>
                <a:spcPct val="20000"/>
              </a:spcBef>
              <a:spcAft>
                <a:spcPct val="0"/>
              </a:spcAft>
              <a:buFont typeface="Wingdings" pitchFamily="2" charset="2"/>
              <a:buNone/>
              <a:defRPr kumimoji="1" sz="24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1" fontAlgn="base" hangingPunct="1">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algn="l"/>
            <a:r>
              <a:rPr lang="ja-JP" altLang="en-US" sz="1800" b="0" kern="0" dirty="0">
                <a:latin typeface="Meiryo UI" panose="020B0604030504040204" pitchFamily="50" charset="-128"/>
                <a:ea typeface="Meiryo UI" panose="020B0604030504040204" pitchFamily="50" charset="-128"/>
              </a:rPr>
              <a:t>＊本資料でご紹介する通知、ガイダンス、関連資料等のリンク先（</a:t>
            </a:r>
            <a:r>
              <a:rPr lang="en-US" altLang="ja-JP" sz="1800" b="0" kern="0" dirty="0">
                <a:latin typeface="Meiryo UI" panose="020B0604030504040204" pitchFamily="50" charset="-128"/>
                <a:ea typeface="Meiryo UI" panose="020B0604030504040204" pitchFamily="50" charset="-128"/>
              </a:rPr>
              <a:t>URL</a:t>
            </a:r>
            <a:r>
              <a:rPr lang="ja-JP" altLang="en-US" sz="1800" b="0" kern="0" dirty="0">
                <a:latin typeface="Meiryo UI" panose="020B0604030504040204" pitchFamily="50" charset="-128"/>
                <a:ea typeface="Meiryo UI" panose="020B0604030504040204" pitchFamily="50" charset="-128"/>
              </a:rPr>
              <a:t>）は、資料末尾の「リンク集」に掲載しております</a:t>
            </a:r>
          </a:p>
        </p:txBody>
      </p:sp>
    </p:spTree>
    <p:extLst>
      <p:ext uri="{BB962C8B-B14F-4D97-AF65-F5344CB8AC3E}">
        <p14:creationId xmlns:p14="http://schemas.microsoft.com/office/powerpoint/2010/main" val="1581928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188913"/>
            <a:ext cx="11895112" cy="792162"/>
          </a:xfrm>
        </p:spPr>
        <p:txBody>
          <a:bodyPr>
            <a:normAutofit fontScale="90000"/>
          </a:bodyPr>
          <a:lstStyle/>
          <a:p>
            <a:r>
              <a:rPr kumimoji="1" lang="en-US" altLang="ja-JP" dirty="0"/>
              <a:t>ICMRA</a:t>
            </a:r>
            <a:br>
              <a:rPr kumimoji="1" lang="en-US" altLang="ja-JP" dirty="0"/>
            </a:br>
            <a:r>
              <a:rPr lang="ja-JP" altLang="en-US" sz="2200" dirty="0"/>
              <a:t>（</a:t>
            </a:r>
            <a:r>
              <a:rPr lang="en-US" altLang="ja-JP" sz="2200" dirty="0"/>
              <a:t>International Coalition of Medicines Regulatory Authorities</a:t>
            </a:r>
            <a:r>
              <a:rPr lang="ja-JP" altLang="en-US" sz="2200" dirty="0" err="1"/>
              <a:t>、</a:t>
            </a:r>
            <a:r>
              <a:rPr lang="zh-TW" altLang="en-US" sz="2200" dirty="0"/>
              <a:t>薬事規制当局国際連携組織</a:t>
            </a:r>
            <a:r>
              <a:rPr lang="ja-JP" altLang="en-US" sz="2200" dirty="0"/>
              <a:t>）</a:t>
            </a:r>
            <a:endParaRPr kumimoji="1" lang="ja-JP" altLang="en-US" dirty="0"/>
          </a:p>
        </p:txBody>
      </p:sp>
      <p:sp>
        <p:nvSpPr>
          <p:cNvPr id="6" name="コンテンツ プレースホルダー 2"/>
          <p:cNvSpPr txBox="1">
            <a:spLocks/>
          </p:cNvSpPr>
          <p:nvPr/>
        </p:nvSpPr>
        <p:spPr bwMode="auto">
          <a:xfrm>
            <a:off x="295778" y="1340768"/>
            <a:ext cx="11286622" cy="52936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1" fontAlgn="base" hangingPunct="1">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r>
              <a:rPr lang="en-US" altLang="ja-JP" sz="2400" kern="0" dirty="0">
                <a:latin typeface="Meiryo UI" panose="020B0604030504040204" pitchFamily="50" charset="-128"/>
                <a:ea typeface="Meiryo UI" panose="020B0604030504040204" pitchFamily="50" charset="-128"/>
              </a:rPr>
              <a:t> COVID-19</a:t>
            </a:r>
            <a:r>
              <a:rPr lang="ja-JP" altLang="en-US" sz="2400" kern="0" dirty="0">
                <a:latin typeface="Meiryo UI" panose="020B0604030504040204" pitchFamily="50" charset="-128"/>
                <a:ea typeface="Meiryo UI" panose="020B0604030504040204" pitchFamily="50" charset="-128"/>
              </a:rPr>
              <a:t>パンデミック下の </a:t>
            </a:r>
            <a:r>
              <a:rPr lang="en-US" altLang="ja-JP" sz="2400" kern="0" dirty="0">
                <a:latin typeface="Meiryo UI" panose="020B0604030504040204" pitchFamily="50" charset="-128"/>
                <a:ea typeface="Meiryo UI" panose="020B0604030504040204" pitchFamily="50" charset="-128"/>
              </a:rPr>
              <a:t>GCP</a:t>
            </a:r>
            <a:r>
              <a:rPr lang="ja-JP" altLang="en-US" sz="2400" kern="0" dirty="0">
                <a:latin typeface="Meiryo UI" panose="020B0604030504040204" pitchFamily="50" charset="-128"/>
                <a:ea typeface="Meiryo UI" panose="020B0604030504040204" pitchFamily="50" charset="-128"/>
              </a:rPr>
              <a:t>及び </a:t>
            </a:r>
            <a:r>
              <a:rPr lang="en-US" altLang="ja-JP" sz="2400" kern="0" dirty="0">
                <a:latin typeface="Meiryo UI" panose="020B0604030504040204" pitchFamily="50" charset="-128"/>
                <a:ea typeface="Meiryo UI" panose="020B0604030504040204" pitchFamily="50" charset="-128"/>
              </a:rPr>
              <a:t>GMP </a:t>
            </a:r>
            <a:r>
              <a:rPr lang="ja-JP" altLang="en-US" sz="2400" kern="0" dirty="0">
                <a:latin typeface="Meiryo UI" panose="020B0604030504040204" pitchFamily="50" charset="-128"/>
                <a:ea typeface="Meiryo UI" panose="020B0604030504040204" pitchFamily="50" charset="-128"/>
              </a:rPr>
              <a:t>調査へのリモート手法の適用について評価するために設置された</a:t>
            </a:r>
            <a:r>
              <a:rPr lang="en-US" altLang="ja-JP" sz="2400" kern="0" dirty="0">
                <a:latin typeface="Meiryo UI" panose="020B0604030504040204" pitchFamily="50" charset="-128"/>
                <a:ea typeface="Meiryo UI" panose="020B0604030504040204" pitchFamily="50" charset="-128"/>
              </a:rPr>
              <a:t>COVID-19</a:t>
            </a:r>
            <a:r>
              <a:rPr lang="ja-JP" altLang="en-US" sz="2400" kern="0" dirty="0">
                <a:latin typeface="Meiryo UI" panose="020B0604030504040204" pitchFamily="50" charset="-128"/>
                <a:ea typeface="Meiryo UI" panose="020B0604030504040204" pitchFamily="50" charset="-128"/>
              </a:rPr>
              <a:t>作業部会によるリフレクションペーパーが公表されている</a:t>
            </a:r>
            <a:endParaRPr lang="en-US" altLang="ja-JP" sz="2400" kern="0" dirty="0">
              <a:latin typeface="Meiryo UI" panose="020B0604030504040204" pitchFamily="50" charset="-128"/>
              <a:ea typeface="Meiryo UI" panose="020B0604030504040204" pitchFamily="50" charset="-128"/>
            </a:endParaRPr>
          </a:p>
          <a:p>
            <a:endParaRPr lang="en-US" altLang="ja-JP" sz="2400" kern="0" dirty="0">
              <a:latin typeface="Meiryo UI" panose="020B0604030504040204" pitchFamily="50" charset="-128"/>
              <a:ea typeface="Meiryo UI" panose="020B0604030504040204" pitchFamily="50" charset="-128"/>
            </a:endParaRPr>
          </a:p>
          <a:p>
            <a:pPr lvl="1"/>
            <a:r>
              <a:rPr lang="en-US" altLang="ja-JP" sz="2000" kern="0" dirty="0">
                <a:latin typeface="Meiryo UI" panose="020B0604030504040204" pitchFamily="50" charset="-128"/>
                <a:ea typeface="Meiryo UI" panose="020B0604030504040204" pitchFamily="50" charset="-128"/>
              </a:rPr>
              <a:t>Reflections on the regulatory experience of remote approaches to GCP and GMP regulatory oversight during the COVID-19 Pandemic</a:t>
            </a:r>
            <a:r>
              <a:rPr lang="ja-JP" altLang="en-US" sz="2000" kern="0" dirty="0">
                <a:latin typeface="Meiryo UI" panose="020B0604030504040204" pitchFamily="50" charset="-128"/>
                <a:ea typeface="Meiryo UI" panose="020B0604030504040204" pitchFamily="50" charset="-128"/>
              </a:rPr>
              <a:t>（</a:t>
            </a:r>
            <a:r>
              <a:rPr lang="en-US" altLang="ja-JP" sz="2000" kern="0" dirty="0">
                <a:latin typeface="Meiryo UI" panose="020B0604030504040204" pitchFamily="50" charset="-128"/>
                <a:ea typeface="Meiryo UI" panose="020B0604030504040204" pitchFamily="50" charset="-128"/>
              </a:rPr>
              <a:t>2021</a:t>
            </a:r>
            <a:r>
              <a:rPr lang="ja-JP" altLang="en-US" sz="2000" kern="0" dirty="0">
                <a:latin typeface="Meiryo UI" panose="020B0604030504040204" pitchFamily="50" charset="-128"/>
                <a:ea typeface="Meiryo UI" panose="020B0604030504040204" pitchFamily="50" charset="-128"/>
              </a:rPr>
              <a:t>年</a:t>
            </a:r>
            <a:r>
              <a:rPr lang="en-US" altLang="ja-JP" sz="2000" kern="0" dirty="0">
                <a:latin typeface="Meiryo UI" panose="020B0604030504040204" pitchFamily="50" charset="-128"/>
                <a:ea typeface="Meiryo UI" panose="020B0604030504040204" pitchFamily="50" charset="-128"/>
              </a:rPr>
              <a:t>12</a:t>
            </a:r>
            <a:r>
              <a:rPr lang="ja-JP" altLang="en-US" sz="2000" kern="0" dirty="0">
                <a:latin typeface="Meiryo UI" panose="020B0604030504040204" pitchFamily="50" charset="-128"/>
                <a:ea typeface="Meiryo UI" panose="020B0604030504040204" pitchFamily="50" charset="-128"/>
              </a:rPr>
              <a:t>月）</a:t>
            </a:r>
            <a:endParaRPr lang="en-US" altLang="ja-JP" sz="2000" kern="0" dirty="0">
              <a:latin typeface="Meiryo UI" panose="020B0604030504040204" pitchFamily="50" charset="-128"/>
              <a:ea typeface="Meiryo UI" panose="020B0604030504040204" pitchFamily="50" charset="-128"/>
            </a:endParaRPr>
          </a:p>
          <a:p>
            <a:pPr marL="3600450" lvl="8" indent="0">
              <a:buNone/>
            </a:pPr>
            <a:endParaRPr lang="en-US" altLang="ja-JP" sz="100" kern="0" dirty="0">
              <a:latin typeface="Meiryo UI" panose="020B0604030504040204" pitchFamily="50" charset="-128"/>
              <a:ea typeface="Meiryo UI" panose="020B0604030504040204" pitchFamily="50" charset="-128"/>
            </a:endParaRPr>
          </a:p>
          <a:p>
            <a:pPr marL="800100" lvl="2" indent="0">
              <a:buNone/>
            </a:pPr>
            <a:r>
              <a:rPr lang="ja-JP" altLang="en-US" sz="2000" kern="0" dirty="0">
                <a:latin typeface="Meiryo UI" panose="020B0604030504040204" pitchFamily="50" charset="-128"/>
                <a:ea typeface="Meiryo UI" panose="020B0604030504040204" pitchFamily="50" charset="-128"/>
              </a:rPr>
              <a:t>（</a:t>
            </a:r>
            <a:r>
              <a:rPr lang="en-US" altLang="ja-JP" sz="2000" kern="0" dirty="0">
                <a:latin typeface="Meiryo UI" panose="020B0604030504040204" pitchFamily="50" charset="-128"/>
                <a:ea typeface="Meiryo UI" panose="020B0604030504040204" pitchFamily="50" charset="-128"/>
              </a:rPr>
              <a:t>COVID-19</a:t>
            </a:r>
            <a:r>
              <a:rPr lang="ja-JP" altLang="en-US" sz="2000" kern="0" dirty="0">
                <a:latin typeface="Meiryo UI" panose="020B0604030504040204" pitchFamily="50" charset="-128"/>
                <a:ea typeface="Meiryo UI" panose="020B0604030504040204" pitchFamily="50" charset="-128"/>
              </a:rPr>
              <a:t>パンデミック下における</a:t>
            </a:r>
            <a:r>
              <a:rPr lang="en-US" altLang="ja-JP" sz="2000" kern="0" dirty="0">
                <a:latin typeface="Meiryo UI" panose="020B0604030504040204" pitchFamily="50" charset="-128"/>
                <a:ea typeface="Meiryo UI" panose="020B0604030504040204" pitchFamily="50" charset="-128"/>
              </a:rPr>
              <a:t>GCP</a:t>
            </a:r>
            <a:r>
              <a:rPr lang="ja-JP" altLang="en-US" sz="2000" kern="0" dirty="0">
                <a:latin typeface="Meiryo UI" panose="020B0604030504040204" pitchFamily="50" charset="-128"/>
                <a:ea typeface="Meiryo UI" panose="020B0604030504040204" pitchFamily="50" charset="-128"/>
              </a:rPr>
              <a:t>及び</a:t>
            </a:r>
            <a:r>
              <a:rPr lang="en-US" altLang="ja-JP" sz="2000" kern="0" dirty="0">
                <a:latin typeface="Meiryo UI" panose="020B0604030504040204" pitchFamily="50" charset="-128"/>
                <a:ea typeface="Meiryo UI" panose="020B0604030504040204" pitchFamily="50" charset="-128"/>
              </a:rPr>
              <a:t>GMP</a:t>
            </a:r>
            <a:r>
              <a:rPr lang="ja-JP" altLang="en-US" sz="2000" kern="0" dirty="0">
                <a:latin typeface="Meiryo UI" panose="020B0604030504040204" pitchFamily="50" charset="-128"/>
                <a:ea typeface="Meiryo UI" panose="020B0604030504040204" pitchFamily="50" charset="-128"/>
              </a:rPr>
              <a:t>規制監視のリモート対応の経験に関するリフレクションペーパー）</a:t>
            </a:r>
            <a:endParaRPr lang="en-US" altLang="ja-JP" sz="2000" kern="0" dirty="0">
              <a:latin typeface="Meiryo UI" panose="020B0604030504040204" pitchFamily="50" charset="-128"/>
              <a:ea typeface="Meiryo UI" panose="020B0604030504040204" pitchFamily="50" charset="-128"/>
            </a:endParaRPr>
          </a:p>
          <a:p>
            <a:endParaRPr lang="en-US" altLang="ja-JP" kern="0" dirty="0">
              <a:latin typeface="Meiryo UI" panose="020B0604030504040204" pitchFamily="50" charset="-128"/>
              <a:ea typeface="Meiryo UI" panose="020B0604030504040204" pitchFamily="50" charset="-128"/>
            </a:endParaRPr>
          </a:p>
          <a:p>
            <a:endParaRPr lang="en-US" altLang="ja-JP" kern="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18438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PMDA</a:t>
            </a:r>
            <a:endParaRPr kumimoji="1" lang="ja-JP" altLang="en-US" dirty="0"/>
          </a:p>
        </p:txBody>
      </p:sp>
      <p:sp>
        <p:nvSpPr>
          <p:cNvPr id="3" name="コンテンツ プレースホルダー 2"/>
          <p:cNvSpPr>
            <a:spLocks noGrp="1"/>
          </p:cNvSpPr>
          <p:nvPr>
            <p:ph idx="1"/>
          </p:nvPr>
        </p:nvSpPr>
        <p:spPr>
          <a:xfrm>
            <a:off x="479376" y="1196752"/>
            <a:ext cx="11106166" cy="4980211"/>
          </a:xfrm>
        </p:spPr>
        <p:txBody>
          <a:bodyPr>
            <a:normAutofit/>
          </a:bodyPr>
          <a:lstStyle/>
          <a:p>
            <a:r>
              <a:rPr lang="ja-JP" altLang="en-US" sz="2400" dirty="0"/>
              <a:t>新型コロナウイルス感染症の発生に伴いリモート調査を試行的に実施</a:t>
            </a:r>
            <a:endParaRPr lang="en-US" altLang="ja-JP" sz="2400" dirty="0"/>
          </a:p>
          <a:p>
            <a:r>
              <a:rPr lang="ja-JP" altLang="en-US" sz="2400" dirty="0"/>
              <a:t>令和</a:t>
            </a:r>
            <a:r>
              <a:rPr lang="en-US" altLang="ja-JP" sz="2400" dirty="0"/>
              <a:t>2</a:t>
            </a:r>
            <a:r>
              <a:rPr lang="ja-JP" altLang="en-US" sz="2400" dirty="0"/>
              <a:t>年</a:t>
            </a:r>
            <a:r>
              <a:rPr lang="en-US" altLang="ja-JP" sz="2400" dirty="0"/>
              <a:t>8</a:t>
            </a:r>
            <a:r>
              <a:rPr lang="ja-JP" altLang="en-US" sz="2400" dirty="0"/>
              <a:t>月</a:t>
            </a:r>
            <a:r>
              <a:rPr lang="en-US" altLang="ja-JP" sz="2400" dirty="0"/>
              <a:t>31</a:t>
            </a:r>
            <a:r>
              <a:rPr lang="ja-JP" altLang="en-US" sz="2400" dirty="0"/>
              <a:t>日通知によりコロナ禍のみならず平時でもリモート調査が実施できるように明文化された</a:t>
            </a:r>
            <a:endParaRPr lang="en-US" altLang="ja-JP" sz="2400" dirty="0"/>
          </a:p>
          <a:p>
            <a:pPr lvl="1"/>
            <a:r>
              <a:rPr lang="ja-JP" altLang="en-US" sz="1800" b="0" dirty="0"/>
              <a:t>新医薬品の承認申請資料適合性書面調査、医薬品の</a:t>
            </a:r>
            <a:r>
              <a:rPr lang="en-US" altLang="ja-JP" sz="1800" b="0" dirty="0"/>
              <a:t>GCP</a:t>
            </a:r>
            <a:r>
              <a:rPr lang="ja-JP" altLang="en-US" sz="1800" b="0" dirty="0"/>
              <a:t>実地調査及び医薬品の</a:t>
            </a:r>
            <a:r>
              <a:rPr lang="en-US" altLang="ja-JP" sz="1800" b="0" dirty="0"/>
              <a:t>GPSP</a:t>
            </a:r>
            <a:r>
              <a:rPr lang="ja-JP" altLang="en-US" sz="1800" b="0" dirty="0"/>
              <a:t>実地調査等に係る実施要領について（令和</a:t>
            </a:r>
            <a:r>
              <a:rPr lang="en-US" altLang="ja-JP" sz="1800" b="0" dirty="0"/>
              <a:t>2</a:t>
            </a:r>
            <a:r>
              <a:rPr lang="ja-JP" altLang="en-US" sz="1800" b="0" dirty="0"/>
              <a:t>年</a:t>
            </a:r>
            <a:r>
              <a:rPr lang="en-US" altLang="ja-JP" sz="1800" b="0" dirty="0"/>
              <a:t>8</a:t>
            </a:r>
            <a:r>
              <a:rPr lang="ja-JP" altLang="en-US" sz="1800" b="0" dirty="0"/>
              <a:t>月</a:t>
            </a:r>
            <a:r>
              <a:rPr lang="en-US" altLang="ja-JP" sz="1800" b="0" dirty="0"/>
              <a:t>31</a:t>
            </a:r>
            <a:r>
              <a:rPr lang="ja-JP" altLang="en-US" sz="1800" b="0" dirty="0"/>
              <a:t>日付薬生薬審発</a:t>
            </a:r>
            <a:r>
              <a:rPr lang="en-US" altLang="ja-JP" sz="1800" b="0" dirty="0"/>
              <a:t>0831</a:t>
            </a:r>
            <a:r>
              <a:rPr lang="ja-JP" altLang="en-US" sz="1800" b="0" dirty="0"/>
              <a:t>第</a:t>
            </a:r>
            <a:r>
              <a:rPr lang="en-US" altLang="ja-JP" sz="1800" b="0" dirty="0"/>
              <a:t>4</a:t>
            </a:r>
            <a:r>
              <a:rPr lang="ja-JP" altLang="en-US" sz="1800" b="0" dirty="0"/>
              <a:t>号厚生労働省医薬・生活衛生局医薬品審査管理課長通知）</a:t>
            </a:r>
            <a:r>
              <a:rPr lang="en-US" altLang="ja-JP" sz="1800" b="0" dirty="0">
                <a:solidFill>
                  <a:srgbClr val="FF0000"/>
                </a:solidFill>
              </a:rPr>
              <a:t>※1</a:t>
            </a:r>
          </a:p>
          <a:p>
            <a:pPr lvl="1"/>
            <a:r>
              <a:rPr lang="ja-JP" altLang="en-US" sz="1800" b="0" dirty="0"/>
              <a:t>医薬品の承認申請資料に係る適合性書面調査及び</a:t>
            </a:r>
            <a:r>
              <a:rPr lang="en-US" altLang="ja-JP" sz="1800" b="0" dirty="0"/>
              <a:t>GCP</a:t>
            </a:r>
            <a:r>
              <a:rPr lang="ja-JP" altLang="en-US" sz="1800" b="0" dirty="0"/>
              <a:t>実地調査の実施手続き並びに医薬品の中間評価、再審査及び再評価申請資料の適合性書面調査及び</a:t>
            </a:r>
            <a:r>
              <a:rPr lang="en-US" altLang="ja-JP" sz="1800" b="0" dirty="0"/>
              <a:t>GPSP</a:t>
            </a:r>
            <a:r>
              <a:rPr lang="ja-JP" altLang="en-US" sz="1800" b="0" dirty="0"/>
              <a:t>実地調査の実施手続きについて（令和</a:t>
            </a:r>
            <a:r>
              <a:rPr lang="en-US" altLang="ja-JP" sz="1800" b="0" dirty="0"/>
              <a:t>2</a:t>
            </a:r>
            <a:r>
              <a:rPr lang="ja-JP" altLang="en-US" sz="1800" b="0" dirty="0"/>
              <a:t>年</a:t>
            </a:r>
            <a:r>
              <a:rPr lang="en-US" altLang="ja-JP" sz="1800" b="0" dirty="0"/>
              <a:t>8</a:t>
            </a:r>
            <a:r>
              <a:rPr lang="ja-JP" altLang="en-US" sz="1800" b="0" dirty="0"/>
              <a:t>月</a:t>
            </a:r>
            <a:r>
              <a:rPr lang="en-US" altLang="ja-JP" sz="1800" b="0" dirty="0"/>
              <a:t>31</a:t>
            </a:r>
            <a:r>
              <a:rPr lang="ja-JP" altLang="en-US" sz="1800" b="0" dirty="0"/>
              <a:t>日付薬機発第</a:t>
            </a:r>
            <a:r>
              <a:rPr lang="en-US" altLang="ja-JP" sz="1800" b="0" dirty="0"/>
              <a:t>0831001</a:t>
            </a:r>
            <a:r>
              <a:rPr lang="ja-JP" altLang="en-US" sz="1800" b="0" dirty="0"/>
              <a:t>号独立行政法人医薬品医療機器総合機構理事長通知）</a:t>
            </a:r>
            <a:r>
              <a:rPr lang="en-US" altLang="ja-JP" sz="1800" b="0" dirty="0">
                <a:solidFill>
                  <a:srgbClr val="FF0000"/>
                </a:solidFill>
              </a:rPr>
              <a:t>※2</a:t>
            </a:r>
          </a:p>
          <a:p>
            <a:pPr lvl="8">
              <a:lnSpc>
                <a:spcPct val="50000"/>
              </a:lnSpc>
            </a:pPr>
            <a:endParaRPr kumimoji="1" lang="en-US" altLang="ja-JP" sz="1800" dirty="0"/>
          </a:p>
          <a:p>
            <a:pPr marL="800100" lvl="2" indent="0">
              <a:buNone/>
            </a:pPr>
            <a:r>
              <a:rPr lang="en-US" altLang="ja-JP" sz="1200" dirty="0">
                <a:solidFill>
                  <a:srgbClr val="FF0000"/>
                </a:solidFill>
              </a:rPr>
              <a:t>※1</a:t>
            </a:r>
            <a:r>
              <a:rPr lang="ja-JP" altLang="en-US" sz="1200" dirty="0"/>
              <a:t>：最新：令和</a:t>
            </a:r>
            <a:r>
              <a:rPr lang="en-US" altLang="ja-JP" sz="1200" dirty="0"/>
              <a:t>4</a:t>
            </a:r>
            <a:r>
              <a:rPr lang="ja-JP" altLang="en-US" sz="1200" dirty="0"/>
              <a:t>年</a:t>
            </a:r>
            <a:r>
              <a:rPr lang="en-US" altLang="ja-JP" sz="1200" dirty="0"/>
              <a:t>5</a:t>
            </a:r>
            <a:r>
              <a:rPr lang="ja-JP" altLang="en-US" sz="1200" dirty="0"/>
              <a:t>月</a:t>
            </a:r>
            <a:r>
              <a:rPr lang="en-US" altLang="ja-JP" sz="1200" dirty="0"/>
              <a:t>20</a:t>
            </a:r>
            <a:r>
              <a:rPr lang="ja-JP" altLang="en-US" sz="1200" dirty="0"/>
              <a:t>日付薬生薬審発</a:t>
            </a:r>
            <a:r>
              <a:rPr lang="en-US" altLang="ja-JP" sz="1200" dirty="0"/>
              <a:t>0520</a:t>
            </a:r>
            <a:r>
              <a:rPr lang="ja-JP" altLang="en-US" sz="1200" dirty="0"/>
              <a:t>第</a:t>
            </a:r>
            <a:r>
              <a:rPr lang="en-US" altLang="ja-JP" sz="1200" dirty="0"/>
              <a:t>4</a:t>
            </a:r>
            <a:r>
              <a:rPr lang="ja-JP" altLang="en-US" sz="1200" dirty="0"/>
              <a:t>号厚生労働省医薬・生活衛生局医薬品審査管理課長通知</a:t>
            </a:r>
            <a:endParaRPr lang="en-US" altLang="ja-JP" sz="1200" dirty="0"/>
          </a:p>
          <a:p>
            <a:pPr marL="800100" lvl="2" indent="0">
              <a:buNone/>
            </a:pPr>
            <a:r>
              <a:rPr kumimoji="1" lang="en-US" altLang="ja-JP" sz="1200" dirty="0">
                <a:solidFill>
                  <a:srgbClr val="FF0000"/>
                </a:solidFill>
              </a:rPr>
              <a:t>※2</a:t>
            </a:r>
            <a:r>
              <a:rPr kumimoji="1" lang="ja-JP" altLang="en-US" sz="1200" dirty="0"/>
              <a:t>：最新：</a:t>
            </a:r>
            <a:r>
              <a:rPr lang="ja-JP" altLang="en-US" sz="1200" dirty="0"/>
              <a:t>令和</a:t>
            </a:r>
            <a:r>
              <a:rPr lang="en-US" altLang="ja-JP" sz="1200" dirty="0"/>
              <a:t>4</a:t>
            </a:r>
            <a:r>
              <a:rPr lang="ja-JP" altLang="en-US" sz="1200" dirty="0"/>
              <a:t>年</a:t>
            </a:r>
            <a:r>
              <a:rPr lang="en-US" altLang="ja-JP" sz="1200" dirty="0"/>
              <a:t>5</a:t>
            </a:r>
            <a:r>
              <a:rPr lang="ja-JP" altLang="en-US" sz="1200" dirty="0"/>
              <a:t>月</a:t>
            </a:r>
            <a:r>
              <a:rPr lang="en-US" altLang="ja-JP" sz="1200" dirty="0"/>
              <a:t>20</a:t>
            </a:r>
            <a:r>
              <a:rPr lang="ja-JP" altLang="en-US" sz="1200" dirty="0"/>
              <a:t>日付薬機発第</a:t>
            </a:r>
            <a:r>
              <a:rPr lang="en-US" altLang="ja-JP" sz="1200" dirty="0"/>
              <a:t>052001</a:t>
            </a:r>
            <a:r>
              <a:rPr lang="ja-JP" altLang="en-US" sz="1200" dirty="0"/>
              <a:t>号独立行政法人医薬品医療機器総合機構理事長通知</a:t>
            </a:r>
            <a:endParaRPr kumimoji="1" lang="ja-JP" altLang="en-US" sz="1200" dirty="0"/>
          </a:p>
        </p:txBody>
      </p:sp>
      <p:sp>
        <p:nvSpPr>
          <p:cNvPr id="5" name="下矢印 4"/>
          <p:cNvSpPr/>
          <p:nvPr/>
        </p:nvSpPr>
        <p:spPr>
          <a:xfrm>
            <a:off x="4151784" y="4835059"/>
            <a:ext cx="930111" cy="387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5228907" y="4812013"/>
            <a:ext cx="4176464" cy="402325"/>
          </a:xfrm>
          <a:prstGeom prst="wedgeRoundRectCallout">
            <a:avLst>
              <a:gd name="adj1" fmla="val -53226"/>
              <a:gd name="adj2" fmla="val -36700"/>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ゲートウェイシステムを通じた資料提出を開始</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コンテンツ プレースホルダー 2"/>
          <p:cNvSpPr txBox="1">
            <a:spLocks/>
          </p:cNvSpPr>
          <p:nvPr/>
        </p:nvSpPr>
        <p:spPr>
          <a:xfrm>
            <a:off x="47329" y="5301208"/>
            <a:ext cx="9436036" cy="15567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42950" lvl="1" indent="-285750">
              <a:spcBef>
                <a:spcPct val="20000"/>
              </a:spcBef>
              <a:buClr>
                <a:srgbClr val="0033CC"/>
              </a:buClr>
              <a:buFont typeface="Wingdings" pitchFamily="2" charset="2"/>
              <a:buChar char="n"/>
            </a:pPr>
            <a:r>
              <a:rPr lang="ja-JP" altLang="en-US" sz="1800" b="1" dirty="0">
                <a:latin typeface="Meiryo UI" panose="020B0604030504040204" pitchFamily="50" charset="-128"/>
                <a:ea typeface="Meiryo UI" panose="020B0604030504040204" pitchFamily="50" charset="-128"/>
              </a:rPr>
              <a:t>ゲートウェイシステムを通じた医薬品及び再生医療等製品の 適合性書面調査、</a:t>
            </a:r>
            <a:r>
              <a:rPr lang="en-US" altLang="ja-JP" sz="1800" b="1" dirty="0">
                <a:latin typeface="Meiryo UI" panose="020B0604030504040204" pitchFamily="50" charset="-128"/>
                <a:ea typeface="Meiryo UI" panose="020B0604030504040204" pitchFamily="50" charset="-128"/>
              </a:rPr>
              <a:t>GCP/GPSP</a:t>
            </a:r>
            <a:r>
              <a:rPr lang="ja-JP" altLang="en-US" sz="1800" b="1" dirty="0">
                <a:latin typeface="Meiryo UI" panose="020B0604030504040204" pitchFamily="50" charset="-128"/>
                <a:ea typeface="Meiryo UI" panose="020B0604030504040204" pitchFamily="50" charset="-128"/>
              </a:rPr>
              <a:t>実地調査の資料の提出方法について （</a:t>
            </a:r>
            <a:r>
              <a:rPr lang="en-US" altLang="ja-JP" sz="1800" b="1" dirty="0">
                <a:latin typeface="Meiryo UI" panose="020B0604030504040204" pitchFamily="50" charset="-128"/>
                <a:ea typeface="Meiryo UI" panose="020B0604030504040204" pitchFamily="50" charset="-128"/>
              </a:rPr>
              <a:t>2022</a:t>
            </a:r>
            <a:r>
              <a:rPr lang="ja-JP" altLang="en-US" sz="1800" b="1" dirty="0">
                <a:latin typeface="Meiryo UI" panose="020B0604030504040204" pitchFamily="50" charset="-128"/>
                <a:ea typeface="Meiryo UI" panose="020B0604030504040204" pitchFamily="50" charset="-128"/>
              </a:rPr>
              <a:t>年７月１日から運用開始）（令和</a:t>
            </a:r>
            <a:r>
              <a:rPr lang="en-US" altLang="ja-JP" sz="1800" b="1" dirty="0">
                <a:latin typeface="Meiryo UI" panose="020B0604030504040204" pitchFamily="50" charset="-128"/>
                <a:ea typeface="Meiryo UI" panose="020B0604030504040204" pitchFamily="50" charset="-128"/>
              </a:rPr>
              <a:t>5</a:t>
            </a:r>
            <a:r>
              <a:rPr lang="ja-JP" altLang="en-US" sz="1800" b="1" dirty="0">
                <a:latin typeface="Meiryo UI" panose="020B0604030504040204" pitchFamily="50" charset="-128"/>
                <a:ea typeface="Meiryo UI" panose="020B0604030504040204" pitchFamily="50" charset="-128"/>
              </a:rPr>
              <a:t>年</a:t>
            </a:r>
            <a:r>
              <a:rPr lang="en-US" altLang="ja-JP" sz="1800" b="1" dirty="0">
                <a:latin typeface="Meiryo UI" panose="020B0604030504040204" pitchFamily="50" charset="-128"/>
                <a:ea typeface="Meiryo UI" panose="020B0604030504040204" pitchFamily="50" charset="-128"/>
              </a:rPr>
              <a:t>1</a:t>
            </a:r>
            <a:r>
              <a:rPr lang="ja-JP" altLang="en-US" sz="1800" b="1" dirty="0">
                <a:latin typeface="Meiryo UI" panose="020B0604030504040204" pitchFamily="50" charset="-128"/>
                <a:ea typeface="Meiryo UI" panose="020B0604030504040204" pitchFamily="50" charset="-128"/>
              </a:rPr>
              <a:t>月</a:t>
            </a:r>
            <a:r>
              <a:rPr lang="en-US" altLang="ja-JP" sz="1800" b="1" dirty="0">
                <a:latin typeface="Meiryo UI" panose="020B0604030504040204" pitchFamily="50" charset="-128"/>
                <a:ea typeface="Meiryo UI" panose="020B0604030504040204" pitchFamily="50" charset="-128"/>
              </a:rPr>
              <a:t>23</a:t>
            </a:r>
            <a:r>
              <a:rPr lang="ja-JP" altLang="en-US" sz="1800" b="1" dirty="0">
                <a:latin typeface="Meiryo UI" panose="020B0604030504040204" pitchFamily="50" charset="-128"/>
                <a:ea typeface="Meiryo UI" panose="020B0604030504040204" pitchFamily="50" charset="-128"/>
              </a:rPr>
              <a:t>日改訂）</a:t>
            </a:r>
            <a:endParaRPr lang="en-US" altLang="ja-JP" sz="1800" b="1" dirty="0">
              <a:latin typeface="Meiryo UI" panose="020B0604030504040204" pitchFamily="50" charset="-128"/>
              <a:ea typeface="Meiryo UI" panose="020B0604030504040204" pitchFamily="50" charset="-128"/>
            </a:endParaRPr>
          </a:p>
          <a:p>
            <a:pPr marL="742950" lvl="1" indent="-285750">
              <a:spcBef>
                <a:spcPct val="20000"/>
              </a:spcBef>
              <a:buClr>
                <a:srgbClr val="0033CC"/>
              </a:buClr>
              <a:buFont typeface="Wingdings" pitchFamily="2" charset="2"/>
              <a:buChar char="n"/>
            </a:pPr>
            <a:r>
              <a:rPr lang="ja-JP" altLang="en-US" sz="1800" b="1" dirty="0">
                <a:latin typeface="Meiryo UI" panose="020B0604030504040204" pitchFamily="50" charset="-128"/>
                <a:ea typeface="Meiryo UI" panose="020B0604030504040204" pitchFamily="50" charset="-128"/>
              </a:rPr>
              <a:t>適合性調査手続き通知に関する補足説明事項 （医薬品及び再生医療等製品）（令和</a:t>
            </a:r>
            <a:r>
              <a:rPr lang="en-US" altLang="ja-JP" sz="1800" b="1" dirty="0">
                <a:latin typeface="Meiryo UI" panose="020B0604030504040204" pitchFamily="50" charset="-128"/>
                <a:ea typeface="Meiryo UI" panose="020B0604030504040204" pitchFamily="50" charset="-128"/>
              </a:rPr>
              <a:t>5</a:t>
            </a:r>
            <a:r>
              <a:rPr lang="ja-JP" altLang="en-US" sz="1800" b="1" dirty="0">
                <a:latin typeface="Meiryo UI" panose="020B0604030504040204" pitchFamily="50" charset="-128"/>
                <a:ea typeface="Meiryo UI" panose="020B0604030504040204" pitchFamily="50" charset="-128"/>
              </a:rPr>
              <a:t>年</a:t>
            </a:r>
            <a:r>
              <a:rPr lang="en-US" altLang="ja-JP" sz="1800" b="1" dirty="0">
                <a:latin typeface="Meiryo UI" panose="020B0604030504040204" pitchFamily="50" charset="-128"/>
                <a:ea typeface="Meiryo UI" panose="020B0604030504040204" pitchFamily="50" charset="-128"/>
              </a:rPr>
              <a:t>1</a:t>
            </a:r>
            <a:r>
              <a:rPr lang="ja-JP" altLang="en-US" sz="1800" b="1" dirty="0">
                <a:latin typeface="Meiryo UI" panose="020B0604030504040204" pitchFamily="50" charset="-128"/>
                <a:ea typeface="Meiryo UI" panose="020B0604030504040204" pitchFamily="50" charset="-128"/>
              </a:rPr>
              <a:t>月</a:t>
            </a:r>
            <a:r>
              <a:rPr lang="en-US" altLang="ja-JP" sz="1800" b="1" dirty="0">
                <a:latin typeface="Meiryo UI" panose="020B0604030504040204" pitchFamily="50" charset="-128"/>
                <a:ea typeface="Meiryo UI" panose="020B0604030504040204" pitchFamily="50" charset="-128"/>
              </a:rPr>
              <a:t>23</a:t>
            </a:r>
            <a:r>
              <a:rPr lang="ja-JP" altLang="en-US" sz="1800" b="1" dirty="0">
                <a:latin typeface="Meiryo UI" panose="020B0604030504040204" pitchFamily="50" charset="-128"/>
                <a:ea typeface="Meiryo UI" panose="020B0604030504040204" pitchFamily="50" charset="-128"/>
              </a:rPr>
              <a:t>日更新）</a:t>
            </a:r>
            <a:endParaRPr lang="en-US" altLang="ja-JP" sz="1800" b="1"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D96F3CA8-FB4D-B3E1-1018-33E327B21B38}"/>
              </a:ext>
            </a:extLst>
          </p:cNvPr>
          <p:cNvPicPr>
            <a:picLocks noChangeAspect="1"/>
          </p:cNvPicPr>
          <p:nvPr/>
        </p:nvPicPr>
        <p:blipFill>
          <a:blip r:embed="rId2"/>
          <a:stretch>
            <a:fillRect/>
          </a:stretch>
        </p:blipFill>
        <p:spPr>
          <a:xfrm>
            <a:off x="9554592" y="4837045"/>
            <a:ext cx="2462997" cy="1767993"/>
          </a:xfrm>
          <a:prstGeom prst="rect">
            <a:avLst/>
          </a:prstGeom>
        </p:spPr>
      </p:pic>
    </p:spTree>
    <p:extLst>
      <p:ext uri="{BB962C8B-B14F-4D97-AF65-F5344CB8AC3E}">
        <p14:creationId xmlns:p14="http://schemas.microsoft.com/office/powerpoint/2010/main" val="186269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リモート調査の具体的な手順等</a:t>
            </a:r>
            <a:endParaRPr kumimoji="1" lang="ja-JP" altLang="en-US" dirty="0"/>
          </a:p>
        </p:txBody>
      </p:sp>
      <p:sp>
        <p:nvSpPr>
          <p:cNvPr id="3" name="コンテンツ プレースホルダー 2"/>
          <p:cNvSpPr>
            <a:spLocks noGrp="1"/>
          </p:cNvSpPr>
          <p:nvPr>
            <p:ph idx="1"/>
          </p:nvPr>
        </p:nvSpPr>
        <p:spPr>
          <a:xfrm>
            <a:off x="542890" y="1164624"/>
            <a:ext cx="10515600" cy="2111287"/>
          </a:xfrm>
        </p:spPr>
        <p:txBody>
          <a:bodyPr>
            <a:normAutofit/>
          </a:bodyPr>
          <a:lstStyle/>
          <a:p>
            <a:pPr lvl="1"/>
            <a:r>
              <a:rPr lang="ja-JP" altLang="en-US" sz="1800" dirty="0"/>
              <a:t>医薬品及び再生医療等製品の適合性調査におけるリモート調査の実施方法について（令和</a:t>
            </a:r>
            <a:r>
              <a:rPr lang="en-US" altLang="ja-JP" sz="1800" dirty="0"/>
              <a:t>4</a:t>
            </a:r>
            <a:r>
              <a:rPr lang="ja-JP" altLang="en-US" sz="1800" dirty="0"/>
              <a:t>年</a:t>
            </a:r>
            <a:r>
              <a:rPr lang="en-US" altLang="ja-JP" sz="1800" dirty="0"/>
              <a:t>5</a:t>
            </a:r>
            <a:r>
              <a:rPr lang="ja-JP" altLang="en-US" sz="1800" dirty="0"/>
              <a:t>月</a:t>
            </a:r>
            <a:r>
              <a:rPr lang="en-US" altLang="ja-JP" sz="1800" dirty="0"/>
              <a:t>25</a:t>
            </a:r>
            <a:r>
              <a:rPr lang="ja-JP" altLang="en-US" sz="1800" dirty="0"/>
              <a:t>日付</a:t>
            </a:r>
            <a:r>
              <a:rPr lang="zh-TW" altLang="en-US" sz="1800" dirty="0"/>
              <a:t>薬機審長発第</a:t>
            </a:r>
            <a:r>
              <a:rPr lang="en-US" altLang="ja-JP" sz="1800" dirty="0"/>
              <a:t>0525001</a:t>
            </a:r>
            <a:r>
              <a:rPr lang="zh-TW" altLang="en-US" sz="1800" dirty="0"/>
              <a:t>号</a:t>
            </a:r>
            <a:r>
              <a:rPr lang="ja-JP" altLang="en-US" sz="1800" dirty="0"/>
              <a:t>独立行政法人医薬品医療機器総合機構審査センター長通知）</a:t>
            </a:r>
            <a:endParaRPr lang="en-US" altLang="ja-JP" sz="1800" dirty="0"/>
          </a:p>
          <a:p>
            <a:pPr marL="1828800" lvl="3" indent="-457200">
              <a:buFont typeface="+mj-lt"/>
              <a:buAutoNum type="arabicPeriod"/>
            </a:pPr>
            <a:r>
              <a:rPr lang="ja-JP" altLang="en-US" sz="1600" dirty="0"/>
              <a:t>リモート調査の実施方針</a:t>
            </a:r>
            <a:endParaRPr lang="en-US" altLang="ja-JP" sz="1600" dirty="0"/>
          </a:p>
          <a:p>
            <a:pPr marL="1828800" lvl="3" indent="-457200">
              <a:buFont typeface="+mj-lt"/>
              <a:buAutoNum type="arabicPeriod"/>
            </a:pPr>
            <a:r>
              <a:rPr lang="ja-JP" altLang="en-US" sz="1600" dirty="0"/>
              <a:t>リモート調査の実施手順</a:t>
            </a:r>
            <a:endParaRPr lang="en-US" altLang="ja-JP" sz="1600" dirty="0"/>
          </a:p>
          <a:p>
            <a:pPr marL="1828800" lvl="3" indent="-457200">
              <a:buFont typeface="+mj-lt"/>
              <a:buAutoNum type="arabicPeriod"/>
            </a:pPr>
            <a:r>
              <a:rPr lang="ja-JP" altLang="en-US" sz="1600" dirty="0"/>
              <a:t>根拠資料を準備する際の留意事項</a:t>
            </a:r>
            <a:endParaRPr lang="en-US" altLang="ja-JP" sz="1600" dirty="0"/>
          </a:p>
          <a:p>
            <a:pPr marL="1828800" lvl="3" indent="-457200">
              <a:buFont typeface="+mj-lt"/>
              <a:buAutoNum type="arabicPeriod"/>
            </a:pPr>
            <a:r>
              <a:rPr lang="ja-JP" altLang="en-US" sz="1600" dirty="0"/>
              <a:t>クラウド等システム及びｗｅｂ会議システムに関する留意事項</a:t>
            </a:r>
            <a:endParaRPr lang="en-US" altLang="ja-JP" sz="1600" dirty="0"/>
          </a:p>
          <a:p>
            <a:pPr marL="1828800" lvl="3" indent="-457200">
              <a:buFont typeface="+mj-lt"/>
              <a:buAutoNum type="arabicPeriod"/>
            </a:pPr>
            <a:r>
              <a:rPr lang="ja-JP" altLang="en-US" sz="1600" dirty="0"/>
              <a:t>その他</a:t>
            </a:r>
            <a:endParaRPr lang="en-US" altLang="ja-JP" sz="1600" dirty="0"/>
          </a:p>
          <a:p>
            <a:endParaRPr kumimoji="1" lang="ja-JP" altLang="en-US" sz="2400" dirty="0"/>
          </a:p>
        </p:txBody>
      </p:sp>
      <p:sp>
        <p:nvSpPr>
          <p:cNvPr id="5" name="コンテンツ プレースホルダー 2"/>
          <p:cNvSpPr txBox="1">
            <a:spLocks/>
          </p:cNvSpPr>
          <p:nvPr/>
        </p:nvSpPr>
        <p:spPr>
          <a:xfrm>
            <a:off x="0" y="4638370"/>
            <a:ext cx="8744994" cy="1330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42950" lvl="1" indent="-285750">
              <a:spcBef>
                <a:spcPct val="20000"/>
              </a:spcBef>
              <a:buClr>
                <a:srgbClr val="0033CC"/>
              </a:buClr>
              <a:buFont typeface="Wingdings" pitchFamily="2" charset="2"/>
              <a:buChar char="n"/>
            </a:pPr>
            <a:r>
              <a:rPr lang="ja-JP" altLang="en-US" sz="1800" b="1" dirty="0">
                <a:latin typeface="Meiryo UI" panose="020B0604030504040204" pitchFamily="50" charset="-128"/>
                <a:ea typeface="Meiryo UI" panose="020B0604030504040204" pitchFamily="50" charset="-128"/>
              </a:rPr>
              <a:t>「医薬品及び再生医療等製品の適合性調査におけるリモート調査の実施方法について」第</a:t>
            </a:r>
            <a:r>
              <a:rPr lang="en-US" altLang="ja-JP" sz="1800" b="1" dirty="0">
                <a:latin typeface="Meiryo UI" panose="020B0604030504040204" pitchFamily="50" charset="-128"/>
                <a:ea typeface="Meiryo UI" panose="020B0604030504040204" pitchFamily="50" charset="-128"/>
              </a:rPr>
              <a:t>5</a:t>
            </a:r>
            <a:r>
              <a:rPr lang="ja-JP" altLang="en-US" sz="1800" b="1" dirty="0">
                <a:latin typeface="Meiryo UI" panose="020B0604030504040204" pitchFamily="50" charset="-128"/>
                <a:ea typeface="Meiryo UI" panose="020B0604030504040204" pitchFamily="50" charset="-128"/>
              </a:rPr>
              <a:t>項に規定する資料（令和</a:t>
            </a:r>
            <a:r>
              <a:rPr lang="en-US" altLang="ja-JP" sz="1800" b="1" dirty="0">
                <a:latin typeface="Meiryo UI" panose="020B0604030504040204" pitchFamily="50" charset="-128"/>
                <a:ea typeface="Meiryo UI" panose="020B0604030504040204" pitchFamily="50" charset="-128"/>
              </a:rPr>
              <a:t>5</a:t>
            </a:r>
            <a:r>
              <a:rPr lang="ja-JP" altLang="en-US" sz="1800" b="1" dirty="0">
                <a:latin typeface="Meiryo UI" panose="020B0604030504040204" pitchFamily="50" charset="-128"/>
                <a:ea typeface="Meiryo UI" panose="020B0604030504040204" pitchFamily="50" charset="-128"/>
              </a:rPr>
              <a:t>年</a:t>
            </a:r>
            <a:r>
              <a:rPr lang="en-US" altLang="ja-JP" sz="1800" b="1" dirty="0">
                <a:latin typeface="Meiryo UI" panose="020B0604030504040204" pitchFamily="50" charset="-128"/>
                <a:ea typeface="Meiryo UI" panose="020B0604030504040204" pitchFamily="50" charset="-128"/>
              </a:rPr>
              <a:t>1</a:t>
            </a:r>
            <a:r>
              <a:rPr lang="ja-JP" altLang="en-US" sz="1800" b="1" dirty="0">
                <a:latin typeface="Meiryo UI" panose="020B0604030504040204" pitchFamily="50" charset="-128"/>
                <a:ea typeface="Meiryo UI" panose="020B0604030504040204" pitchFamily="50" charset="-128"/>
              </a:rPr>
              <a:t>月</a:t>
            </a:r>
            <a:r>
              <a:rPr lang="en-US" altLang="ja-JP" sz="1800" b="1" dirty="0">
                <a:latin typeface="Meiryo UI" panose="020B0604030504040204" pitchFamily="50" charset="-128"/>
                <a:ea typeface="Meiryo UI" panose="020B0604030504040204" pitchFamily="50" charset="-128"/>
              </a:rPr>
              <a:t>23</a:t>
            </a:r>
            <a:r>
              <a:rPr lang="ja-JP" altLang="en-US" sz="1800" b="1" dirty="0">
                <a:latin typeface="Meiryo UI" panose="020B0604030504040204" pitchFamily="50" charset="-128"/>
                <a:ea typeface="Meiryo UI" panose="020B0604030504040204" pitchFamily="50" charset="-128"/>
              </a:rPr>
              <a:t>日改訂）</a:t>
            </a:r>
            <a:endParaRPr lang="en-US" altLang="ja-JP" sz="1800" b="1" dirty="0">
              <a:latin typeface="Meiryo UI" panose="020B0604030504040204" pitchFamily="50" charset="-128"/>
              <a:ea typeface="Meiryo UI" panose="020B0604030504040204" pitchFamily="50" charset="-128"/>
            </a:endParaRPr>
          </a:p>
          <a:p>
            <a:pPr marL="742950" lvl="1" indent="-285750">
              <a:spcBef>
                <a:spcPct val="20000"/>
              </a:spcBef>
              <a:buClr>
                <a:srgbClr val="0033CC"/>
              </a:buClr>
              <a:buFont typeface="Wingdings" pitchFamily="2" charset="2"/>
              <a:buChar char="n"/>
            </a:pPr>
            <a:r>
              <a:rPr lang="ja-JP" altLang="en-US" sz="1600" b="1" dirty="0">
                <a:latin typeface="Meiryo UI" panose="020B0604030504040204" pitchFamily="50" charset="-128"/>
                <a:ea typeface="Meiryo UI" panose="020B0604030504040204" pitchFamily="50" charset="-128"/>
              </a:rPr>
              <a:t>モニタリング報告書に係る補足説明資料の例（令和</a:t>
            </a:r>
            <a:r>
              <a:rPr lang="en-US" altLang="ja-JP" sz="1600" b="1" dirty="0">
                <a:latin typeface="Meiryo UI" panose="020B0604030504040204" pitchFamily="50" charset="-128"/>
                <a:ea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rPr>
              <a:t>18</a:t>
            </a:r>
            <a:r>
              <a:rPr lang="ja-JP" altLang="en-US" sz="1600" b="1" dirty="0">
                <a:latin typeface="Meiryo UI" panose="020B0604030504040204" pitchFamily="50" charset="-128"/>
                <a:ea typeface="Meiryo UI" panose="020B0604030504040204" pitchFamily="50" charset="-128"/>
              </a:rPr>
              <a:t>日掲載）</a:t>
            </a:r>
            <a:endParaRPr lang="en-US" altLang="ja-JP" sz="1600" b="1" dirty="0">
              <a:latin typeface="Meiryo UI" panose="020B0604030504040204" pitchFamily="50" charset="-128"/>
              <a:ea typeface="Meiryo UI" panose="020B0604030504040204" pitchFamily="50" charset="-128"/>
            </a:endParaRPr>
          </a:p>
          <a:p>
            <a:pPr marL="742950" lvl="1" indent="-285750">
              <a:spcBef>
                <a:spcPct val="20000"/>
              </a:spcBef>
              <a:buClr>
                <a:srgbClr val="0033CC"/>
              </a:buClr>
              <a:buFont typeface="Wingdings" pitchFamily="2" charset="2"/>
              <a:buChar char="n"/>
            </a:pPr>
            <a:r>
              <a:rPr lang="ja-JP" altLang="en-US" sz="1600" b="1" dirty="0">
                <a:latin typeface="Meiryo UI" panose="020B0604030504040204" pitchFamily="50" charset="-128"/>
                <a:ea typeface="Meiryo UI" panose="020B0604030504040204" pitchFamily="50" charset="-128"/>
              </a:rPr>
              <a:t>データマネジメント及び統計解析に係る補足説明資料の例（令和</a:t>
            </a:r>
            <a:r>
              <a:rPr lang="en-US" altLang="ja-JP" sz="1600" b="1" dirty="0">
                <a:latin typeface="Meiryo UI" panose="020B0604030504040204" pitchFamily="50" charset="-128"/>
                <a:ea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rPr>
              <a:t>年</a:t>
            </a:r>
            <a:r>
              <a:rPr lang="en-US" altLang="ja-JP" sz="1600" b="1" dirty="0">
                <a:latin typeface="Meiryo UI" panose="020B0604030504040204" pitchFamily="50" charset="-128"/>
                <a:ea typeface="Meiryo UI" panose="020B0604030504040204" pitchFamily="50" charset="-128"/>
              </a:rPr>
              <a:t>11</a:t>
            </a:r>
            <a:r>
              <a:rPr lang="ja-JP" altLang="en-US" sz="1600" b="1" dirty="0">
                <a:latin typeface="Meiryo UI" panose="020B0604030504040204" pitchFamily="50" charset="-128"/>
                <a:ea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rPr>
              <a:t>18</a:t>
            </a:r>
            <a:r>
              <a:rPr lang="ja-JP" altLang="en-US" sz="1600" b="1" dirty="0">
                <a:latin typeface="Meiryo UI" panose="020B0604030504040204" pitchFamily="50" charset="-128"/>
                <a:ea typeface="Meiryo UI" panose="020B0604030504040204" pitchFamily="50" charset="-128"/>
              </a:rPr>
              <a:t>日掲載）</a:t>
            </a:r>
            <a:r>
              <a:rPr lang="ja-JP" altLang="en-US" sz="1600" dirty="0">
                <a:latin typeface="Meiryo UI" panose="020B0604030504040204" pitchFamily="50" charset="-128"/>
                <a:ea typeface="Meiryo UI" panose="020B0604030504040204" pitchFamily="50" charset="-128"/>
              </a:rPr>
              <a:t>　　　　　　　　　　　</a:t>
            </a:r>
          </a:p>
        </p:txBody>
      </p:sp>
      <p:sp>
        <p:nvSpPr>
          <p:cNvPr id="6" name="下矢印 5"/>
          <p:cNvSpPr/>
          <p:nvPr/>
        </p:nvSpPr>
        <p:spPr>
          <a:xfrm>
            <a:off x="4799856" y="4116147"/>
            <a:ext cx="930111" cy="464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10499" y="5993652"/>
            <a:ext cx="9181845" cy="7422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742950" lvl="1" indent="-285750">
              <a:spcBef>
                <a:spcPct val="20000"/>
              </a:spcBef>
              <a:buClr>
                <a:srgbClr val="0033CC"/>
              </a:buClr>
              <a:buFont typeface="Wingdings" pitchFamily="2" charset="2"/>
              <a:buChar char="n"/>
            </a:pPr>
            <a:r>
              <a:rPr lang="ja-JP" altLang="en-US" sz="1600" b="1" dirty="0">
                <a:latin typeface="Meiryo UI" panose="020B0604030504040204" pitchFamily="50" charset="-128"/>
                <a:ea typeface="Meiryo UI" panose="020B0604030504040204" pitchFamily="50" charset="-128"/>
              </a:rPr>
              <a:t>新薬　クラウド等システムのフォルダ構成案</a:t>
            </a:r>
            <a:r>
              <a:rPr lang="en-US" altLang="ja-JP" sz="1600" b="1" dirty="0">
                <a:latin typeface="Meiryo UI" panose="020B0604030504040204" pitchFamily="50" charset="-128"/>
                <a:ea typeface="Meiryo UI" panose="020B0604030504040204" pitchFamily="50" charset="-128"/>
              </a:rPr>
              <a:t>Ver.1.0</a:t>
            </a: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2022/07/27</a:t>
            </a:r>
            <a:r>
              <a:rPr lang="ja-JP" altLang="en-US" sz="1600" b="1" dirty="0">
                <a:latin typeface="Meiryo UI" panose="020B0604030504040204" pitchFamily="50" charset="-128"/>
                <a:ea typeface="Meiryo UI" panose="020B0604030504040204" pitchFamily="50" charset="-128"/>
              </a:rPr>
              <a:t>新規）</a:t>
            </a:r>
            <a:endParaRPr lang="en-US" altLang="ja-JP" sz="1600" b="1" dirty="0">
              <a:latin typeface="Meiryo UI" panose="020B0604030504040204" pitchFamily="50" charset="-128"/>
              <a:ea typeface="Meiryo UI" panose="020B0604030504040204" pitchFamily="50" charset="-128"/>
            </a:endParaRPr>
          </a:p>
          <a:p>
            <a:pPr marL="742950" lvl="1" indent="-285750">
              <a:spcBef>
                <a:spcPct val="20000"/>
              </a:spcBef>
              <a:buClr>
                <a:srgbClr val="0033CC"/>
              </a:buClr>
              <a:buFont typeface="Wingdings" pitchFamily="2" charset="2"/>
              <a:buChar char="n"/>
            </a:pPr>
            <a:r>
              <a:rPr lang="ja-JP" altLang="en-US" sz="1600" b="1" dirty="0">
                <a:latin typeface="Meiryo UI" panose="020B0604030504040204" pitchFamily="50" charset="-128"/>
                <a:ea typeface="Meiryo UI" panose="020B0604030504040204" pitchFamily="50" charset="-128"/>
              </a:rPr>
              <a:t>リモート調査に伴うクラウド等システムのフォルダ構成案について</a:t>
            </a:r>
            <a:r>
              <a:rPr lang="ja-JP" altLang="en-US" sz="1600" dirty="0">
                <a:latin typeface="Meiryo UI" panose="020B0604030504040204" pitchFamily="50" charset="-128"/>
                <a:ea typeface="Meiryo UI" panose="020B0604030504040204" pitchFamily="50" charset="-128"/>
              </a:rPr>
              <a:t>　　　　　　　　　　　　</a:t>
            </a:r>
          </a:p>
        </p:txBody>
      </p:sp>
      <p:grpSp>
        <p:nvGrpSpPr>
          <p:cNvPr id="11" name="グループ化 10"/>
          <p:cNvGrpSpPr/>
          <p:nvPr/>
        </p:nvGrpSpPr>
        <p:grpSpPr>
          <a:xfrm>
            <a:off x="3647728" y="3056567"/>
            <a:ext cx="7056784" cy="1020505"/>
            <a:chOff x="3215680" y="3441393"/>
            <a:chExt cx="7056784" cy="1020505"/>
          </a:xfrm>
        </p:grpSpPr>
        <p:pic>
          <p:nvPicPr>
            <p:cNvPr id="4" name="図 3"/>
            <p:cNvPicPr>
              <a:picLocks noChangeAspect="1"/>
            </p:cNvPicPr>
            <p:nvPr/>
          </p:nvPicPr>
          <p:blipFill>
            <a:blip r:embed="rId2"/>
            <a:stretch>
              <a:fillRect/>
            </a:stretch>
          </p:blipFill>
          <p:spPr>
            <a:xfrm>
              <a:off x="3345187" y="3504328"/>
              <a:ext cx="6855269" cy="913676"/>
            </a:xfrm>
            <a:prstGeom prst="rect">
              <a:avLst/>
            </a:prstGeom>
            <a:ln>
              <a:noFill/>
            </a:ln>
          </p:spPr>
        </p:pic>
        <p:sp>
          <p:nvSpPr>
            <p:cNvPr id="8" name="四角形吹き出し 7"/>
            <p:cNvSpPr/>
            <p:nvPr/>
          </p:nvSpPr>
          <p:spPr bwMode="auto">
            <a:xfrm>
              <a:off x="3215680" y="3441393"/>
              <a:ext cx="7056784" cy="1020505"/>
            </a:xfrm>
            <a:prstGeom prst="wedgeRectCallout">
              <a:avLst>
                <a:gd name="adj1" fmla="val -55360"/>
                <a:gd name="adj2" fmla="val -38131"/>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charset="0"/>
                <a:ea typeface="ＭＳ Ｐゴシック" charset="-128"/>
              </a:endParaRPr>
            </a:p>
          </p:txBody>
        </p:sp>
      </p:grpSp>
      <p:cxnSp>
        <p:nvCxnSpPr>
          <p:cNvPr id="14" name="直線コネクタ 13"/>
          <p:cNvCxnSpPr/>
          <p:nvPr/>
        </p:nvCxnSpPr>
        <p:spPr bwMode="auto">
          <a:xfrm>
            <a:off x="4583832" y="3709998"/>
            <a:ext cx="4717349" cy="0"/>
          </a:xfrm>
          <a:prstGeom prst="line">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円形吹き出し 14"/>
          <p:cNvSpPr/>
          <p:nvPr/>
        </p:nvSpPr>
        <p:spPr>
          <a:xfrm>
            <a:off x="8184232" y="1869660"/>
            <a:ext cx="3240360" cy="670744"/>
          </a:xfrm>
          <a:prstGeom prst="wedgeEllipseCallout">
            <a:avLst>
              <a:gd name="adj1" fmla="val -41238"/>
              <a:gd name="adj2" fmla="val -53466"/>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a:solidFill>
                  <a:schemeClr val="tx1"/>
                </a:solidFill>
                <a:latin typeface="Meiryo UI" panose="020B0604030504040204" pitchFamily="50" charset="-128"/>
                <a:ea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rPr>
              <a:t>リモート調査通知</a:t>
            </a:r>
            <a:r>
              <a:rPr lang="en-US" altLang="ja-JP" b="1" dirty="0">
                <a:solidFill>
                  <a:schemeClr val="tx1"/>
                </a:solidFill>
                <a:latin typeface="Meiryo UI" panose="020B0604030504040204" pitchFamily="50" charset="-128"/>
                <a:ea typeface="Meiryo UI" panose="020B0604030504040204" pitchFamily="50" charset="-128"/>
              </a:rPr>
              <a:t>』</a:t>
            </a:r>
            <a:endParaRPr lang="ja-JP" altLang="en-US" b="1" dirty="0">
              <a:solidFill>
                <a:schemeClr val="tx1"/>
              </a:solidFill>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32A97CE5-DB23-91DB-C7C0-5C081F306B2F}"/>
              </a:ext>
            </a:extLst>
          </p:cNvPr>
          <p:cNvPicPr>
            <a:picLocks noChangeAspect="1"/>
          </p:cNvPicPr>
          <p:nvPr/>
        </p:nvPicPr>
        <p:blipFill>
          <a:blip r:embed="rId3"/>
          <a:stretch>
            <a:fillRect/>
          </a:stretch>
        </p:blipFill>
        <p:spPr>
          <a:xfrm>
            <a:off x="8720974" y="4525753"/>
            <a:ext cx="3225064" cy="2225233"/>
          </a:xfrm>
          <a:prstGeom prst="rect">
            <a:avLst/>
          </a:prstGeom>
        </p:spPr>
      </p:pic>
    </p:spTree>
    <p:extLst>
      <p:ext uri="{BB962C8B-B14F-4D97-AF65-F5344CB8AC3E}">
        <p14:creationId xmlns:p14="http://schemas.microsoft.com/office/powerpoint/2010/main" val="72455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FDA</a:t>
            </a:r>
            <a:endParaRPr kumimoji="1" lang="ja-JP" altLang="en-US" dirty="0"/>
          </a:p>
        </p:txBody>
      </p:sp>
      <p:sp>
        <p:nvSpPr>
          <p:cNvPr id="3" name="コンテンツ プレースホルダー 2"/>
          <p:cNvSpPr>
            <a:spLocks noGrp="1"/>
          </p:cNvSpPr>
          <p:nvPr>
            <p:ph idx="1"/>
          </p:nvPr>
        </p:nvSpPr>
        <p:spPr>
          <a:xfrm>
            <a:off x="609600" y="1184005"/>
            <a:ext cx="10972800" cy="1596923"/>
          </a:xfrm>
        </p:spPr>
        <p:txBody>
          <a:bodyPr>
            <a:normAutofit fontScale="92500" lnSpcReduction="10000"/>
          </a:bodyPr>
          <a:lstStyle/>
          <a:p>
            <a:pPr>
              <a:lnSpc>
                <a:spcPct val="90000"/>
              </a:lnSpc>
            </a:pPr>
            <a:r>
              <a:rPr lang="ja-JP" altLang="en-US" sz="2200" kern="1200" dirty="0"/>
              <a:t>リモートインタラクティブ評価に関するガイダンス</a:t>
            </a:r>
            <a:endParaRPr lang="en-US" altLang="ja-JP" sz="2200" kern="1200" dirty="0"/>
          </a:p>
          <a:p>
            <a:pPr lvl="1">
              <a:lnSpc>
                <a:spcPct val="90000"/>
              </a:lnSpc>
            </a:pPr>
            <a:r>
              <a:rPr lang="en-US" altLang="ja-JP" sz="2000" dirty="0"/>
              <a:t>Remote Interactive Evaluations of Drug Manufacturing and Bioresearch Monitoring Facilities During the COVID-19 Public Health Emergency Guidance for Industry</a:t>
            </a:r>
            <a:r>
              <a:rPr lang="ja-JP" altLang="en-US" sz="2000" dirty="0"/>
              <a:t>（</a:t>
            </a:r>
            <a:r>
              <a:rPr lang="en-US" altLang="ja-JP" sz="2000" dirty="0"/>
              <a:t>April 2021</a:t>
            </a:r>
            <a:r>
              <a:rPr lang="ja-JP" altLang="en-US" sz="2000" dirty="0"/>
              <a:t>）</a:t>
            </a:r>
            <a:endParaRPr lang="en-US" altLang="ja-JP" sz="2000" dirty="0"/>
          </a:p>
          <a:p>
            <a:pPr marL="857250" lvl="2" indent="0">
              <a:lnSpc>
                <a:spcPct val="90000"/>
              </a:lnSpc>
              <a:buNone/>
            </a:pPr>
            <a:r>
              <a:rPr lang="ja-JP" altLang="en-US" sz="1800" b="1" dirty="0"/>
              <a:t>（</a:t>
            </a:r>
            <a:r>
              <a:rPr lang="en-US" altLang="ja-JP" sz="1800" b="1" kern="1200" dirty="0"/>
              <a:t>COVID-19 </a:t>
            </a:r>
            <a:r>
              <a:rPr lang="ja-JP" altLang="en-US" sz="1800" b="1" kern="1200" dirty="0"/>
              <a:t>公衆衛生緊急事態中の医薬品製造およびバイオリサーチモニタリング施設のリモートインタラクティブ評価　業界向けガイダンス）</a:t>
            </a:r>
            <a:endParaRPr lang="en-US" altLang="ja-JP" sz="1800" b="1" kern="1200" dirty="0"/>
          </a:p>
          <a:p>
            <a:pPr lvl="1">
              <a:lnSpc>
                <a:spcPct val="90000"/>
              </a:lnSpc>
            </a:pPr>
            <a:endParaRPr lang="en-US" altLang="ja-JP" sz="1800" dirty="0"/>
          </a:p>
          <a:p>
            <a:pPr marL="3600450" lvl="8" indent="0">
              <a:lnSpc>
                <a:spcPct val="90000"/>
              </a:lnSpc>
              <a:buNone/>
            </a:pPr>
            <a:endParaRPr lang="en-US" altLang="ja-JP" sz="100" b="1" kern="1200" dirty="0">
              <a:cs typeface="+mn-cs"/>
            </a:endParaRPr>
          </a:p>
        </p:txBody>
      </p:sp>
      <p:sp>
        <p:nvSpPr>
          <p:cNvPr id="7" name="コンテンツ プレースホルダー 2"/>
          <p:cNvSpPr txBox="1">
            <a:spLocks/>
          </p:cNvSpPr>
          <p:nvPr/>
        </p:nvSpPr>
        <p:spPr bwMode="auto">
          <a:xfrm>
            <a:off x="199400" y="2948153"/>
            <a:ext cx="8704912" cy="3834896"/>
          </a:xfrm>
          <a:prstGeom prst="rect">
            <a:avLst/>
          </a:prstGeom>
          <a:noFill/>
          <a:ln w="19050">
            <a:solidFill>
              <a:schemeClr val="tx1"/>
            </a:solidFill>
            <a:prstDash val="sysDot"/>
            <a:miter lim="800000"/>
            <a:headEnd/>
            <a:tailEnd/>
          </a:ln>
        </p:spPr>
        <p:txBody>
          <a:bodyPr vert="horz" wrap="square" lIns="91440" tIns="45720" rIns="91440" bIns="45720" numCol="1" anchor="ctr" anchorCtr="0" compatLnSpc="1">
            <a:prstTxWarp prst="textNoShape">
              <a:avLst/>
            </a:prstTxWarp>
            <a:spAutoFit/>
          </a:bodyPr>
          <a:lstStyle>
            <a:lvl1pPr marL="342900" indent="-342900" algn="l" rtl="0" eaLnBrk="1" fontAlgn="base" hangingPunct="1">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1" fontAlgn="base" hangingPunct="1">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a:buFont typeface="Arial" panose="020B0604020202020204" pitchFamily="34" charset="0"/>
              <a:buChar char="•"/>
            </a:pPr>
            <a:r>
              <a:rPr lang="ja-JP" altLang="en-US" sz="1800" b="0" kern="0" dirty="0">
                <a:latin typeface="Meiryo UI" panose="020B0604030504040204" pitchFamily="50" charset="-128"/>
                <a:ea typeface="Meiryo UI" panose="020B0604030504040204" pitchFamily="50" charset="-128"/>
              </a:rPr>
              <a:t>本ガイダンスには、以下が示されている</a:t>
            </a:r>
            <a:endParaRPr lang="en-US" altLang="ja-JP" sz="1800" b="0" kern="0" dirty="0">
              <a:latin typeface="Meiryo UI" panose="020B0604030504040204" pitchFamily="50" charset="-128"/>
              <a:ea typeface="Meiryo UI" panose="020B0604030504040204" pitchFamily="50" charset="-128"/>
            </a:endParaRPr>
          </a:p>
          <a:p>
            <a:pPr lvl="1">
              <a:buFont typeface="Wingdings" pitchFamily="2" charset="2"/>
              <a:buChar char="ü"/>
            </a:pPr>
            <a:r>
              <a:rPr lang="ja-JP" altLang="en-US" sz="1600" b="0" kern="0" dirty="0">
                <a:latin typeface="Meiryo UI" panose="020B0604030504040204" pitchFamily="50" charset="-128"/>
                <a:ea typeface="Meiryo UI" panose="020B0604030504040204" pitchFamily="50" charset="-128"/>
              </a:rPr>
              <a:t>どのような場合に</a:t>
            </a:r>
            <a:r>
              <a:rPr lang="en-US" altLang="ja-JP" sz="1600" b="0" kern="0" dirty="0">
                <a:latin typeface="Meiryo UI" panose="020B0604030504040204" pitchFamily="50" charset="-128"/>
                <a:ea typeface="Meiryo UI" panose="020B0604030504040204" pitchFamily="50" charset="-128"/>
              </a:rPr>
              <a:t>FDA</a:t>
            </a:r>
            <a:r>
              <a:rPr lang="ja-JP" altLang="en-US" sz="1600" b="0" kern="0" dirty="0">
                <a:latin typeface="Meiryo UI" panose="020B0604030504040204" pitchFamily="50" charset="-128"/>
                <a:ea typeface="Meiryo UI" panose="020B0604030504040204" pitchFamily="50" charset="-128"/>
              </a:rPr>
              <a:t>はリモートによるインタラクティブ評価を実施を検討するのか</a:t>
            </a:r>
          </a:p>
          <a:p>
            <a:pPr lvl="1">
              <a:buFont typeface="Wingdings" pitchFamily="2" charset="2"/>
              <a:buChar char="ü"/>
            </a:pPr>
            <a:r>
              <a:rPr lang="ja-JP" altLang="en-US" sz="1600" b="0" kern="0" dirty="0">
                <a:latin typeface="Meiryo UI" panose="020B0604030504040204" pitchFamily="50" charset="-128"/>
                <a:ea typeface="Meiryo UI" panose="020B0604030504040204" pitchFamily="50" charset="-128"/>
              </a:rPr>
              <a:t>リモートによるインタラクティブ評価に用いる技術</a:t>
            </a:r>
            <a:endParaRPr lang="en-US" altLang="ja-JP" sz="1600" b="0" kern="0" dirty="0">
              <a:latin typeface="Meiryo UI" panose="020B0604030504040204" pitchFamily="50" charset="-128"/>
              <a:ea typeface="Meiryo UI" panose="020B0604030504040204" pitchFamily="50" charset="-128"/>
            </a:endParaRPr>
          </a:p>
          <a:p>
            <a:pPr marL="857250" lvl="2" indent="0">
              <a:buNone/>
            </a:pPr>
            <a:r>
              <a:rPr lang="ja-JP" altLang="en-US" sz="1600" b="0" kern="0" dirty="0">
                <a:latin typeface="Meiryo UI" panose="020B0604030504040204" pitchFamily="50" charset="-128"/>
                <a:ea typeface="Meiryo UI" panose="020B0604030504040204" pitchFamily="50" charset="-128"/>
              </a:rPr>
              <a:t> </a:t>
            </a:r>
            <a:r>
              <a:rPr lang="en-US" altLang="ja-JP" sz="1600" b="0" kern="0" dirty="0">
                <a:latin typeface="Meiryo UI" panose="020B0604030504040204" pitchFamily="50" charset="-128"/>
                <a:ea typeface="Meiryo UI" panose="020B0604030504040204" pitchFamily="50" charset="-128"/>
              </a:rPr>
              <a:t>– FDA Microsoft Teams – FDA Zoom for Government – FDA Adobe Connect</a:t>
            </a:r>
          </a:p>
          <a:p>
            <a:pPr lvl="1">
              <a:buFont typeface="Wingdings" pitchFamily="2" charset="2"/>
              <a:buChar char="ü"/>
            </a:pPr>
            <a:r>
              <a:rPr lang="ja-JP" altLang="en-US" sz="1600" b="0" kern="0" dirty="0">
                <a:latin typeface="Meiryo UI" panose="020B0604030504040204" pitchFamily="50" charset="-128"/>
                <a:ea typeface="Meiryo UI" panose="020B0604030504040204" pitchFamily="50" charset="-128"/>
              </a:rPr>
              <a:t>リモートによるインタラクティブ評価の実施</a:t>
            </a:r>
          </a:p>
          <a:p>
            <a:pPr lvl="1">
              <a:buFont typeface="Wingdings" pitchFamily="2" charset="2"/>
              <a:buChar char="ü"/>
            </a:pPr>
            <a:r>
              <a:rPr lang="ja-JP" altLang="en-US" sz="1600" b="0" kern="0" dirty="0">
                <a:latin typeface="Meiryo UI" panose="020B0604030504040204" pitchFamily="50" charset="-128"/>
                <a:ea typeface="Meiryo UI" panose="020B0604030504040204" pitchFamily="50" charset="-128"/>
              </a:rPr>
              <a:t>リモートによるインタラクティブ評価の実施における</a:t>
            </a:r>
            <a:r>
              <a:rPr lang="en-US" altLang="ja-JP" sz="1600" b="0" kern="0" dirty="0">
                <a:latin typeface="Meiryo UI" panose="020B0604030504040204" pitchFamily="50" charset="-128"/>
                <a:ea typeface="Meiryo UI" panose="020B0604030504040204" pitchFamily="50" charset="-128"/>
              </a:rPr>
              <a:t>FDA</a:t>
            </a:r>
            <a:r>
              <a:rPr lang="ja-JP" altLang="en-US" sz="1600" b="0" kern="0" dirty="0">
                <a:latin typeface="Meiryo UI" panose="020B0604030504040204" pitchFamily="50" charset="-128"/>
                <a:ea typeface="Meiryo UI" panose="020B0604030504040204" pitchFamily="50" charset="-128"/>
              </a:rPr>
              <a:t>の期待</a:t>
            </a:r>
          </a:p>
          <a:p>
            <a:pPr lvl="1">
              <a:buFont typeface="Wingdings" pitchFamily="2" charset="2"/>
              <a:buChar char="ü"/>
            </a:pPr>
            <a:r>
              <a:rPr lang="ja-JP" altLang="en-US" sz="1600" b="0" kern="0" dirty="0">
                <a:latin typeface="Meiryo UI" panose="020B0604030504040204" pitchFamily="50" charset="-128"/>
                <a:ea typeface="Meiryo UI" panose="020B0604030504040204" pitchFamily="50" charset="-128"/>
              </a:rPr>
              <a:t>リモートによるインタラクティブ評価後の対応 </a:t>
            </a:r>
            <a:r>
              <a:rPr lang="en-US" altLang="ja-JP" sz="1600" b="0" kern="0" dirty="0">
                <a:latin typeface="Meiryo UI" panose="020B0604030504040204" pitchFamily="50" charset="-128"/>
                <a:ea typeface="Meiryo UI" panose="020B0604030504040204" pitchFamily="50" charset="-128"/>
              </a:rPr>
              <a:t>FDA</a:t>
            </a:r>
            <a:r>
              <a:rPr lang="ja-JP" altLang="en-US" sz="1600" b="0" kern="0" dirty="0">
                <a:latin typeface="Meiryo UI" panose="020B0604030504040204" pitchFamily="50" charset="-128"/>
                <a:ea typeface="Meiryo UI" panose="020B0604030504040204" pitchFamily="50" charset="-128"/>
              </a:rPr>
              <a:t>の</a:t>
            </a:r>
            <a:r>
              <a:rPr lang="en-US" altLang="ja-JP" sz="1600" b="0" kern="0" dirty="0">
                <a:latin typeface="Meiryo UI" panose="020B0604030504040204" pitchFamily="50" charset="-128"/>
                <a:ea typeface="Meiryo UI" panose="020B0604030504040204" pitchFamily="50" charset="-128"/>
              </a:rPr>
              <a:t>Observations</a:t>
            </a:r>
            <a:r>
              <a:rPr lang="ja-JP" altLang="en-US" sz="1600" b="0" kern="0" dirty="0">
                <a:latin typeface="Meiryo UI" panose="020B0604030504040204" pitchFamily="50" charset="-128"/>
                <a:ea typeface="Meiryo UI" panose="020B0604030504040204" pitchFamily="50" charset="-128"/>
              </a:rPr>
              <a:t>に対する回答期限等</a:t>
            </a:r>
            <a:endParaRPr lang="en-US" altLang="ja-JP" sz="1600" b="0" kern="0" dirty="0">
              <a:latin typeface="Meiryo UI" panose="020B0604030504040204" pitchFamily="50" charset="-128"/>
              <a:ea typeface="Meiryo UI" panose="020B0604030504040204" pitchFamily="50" charset="-128"/>
            </a:endParaRPr>
          </a:p>
          <a:p>
            <a:pPr marL="3600450" lvl="8" indent="0">
              <a:buNone/>
            </a:pPr>
            <a:endParaRPr lang="ja-JP" altLang="en-US" sz="800" b="0" kern="0" dirty="0">
              <a:latin typeface="Meiryo UI" panose="020B0604030504040204" pitchFamily="50" charset="-128"/>
              <a:ea typeface="Meiryo UI" panose="020B0604030504040204" pitchFamily="50" charset="-128"/>
            </a:endParaRPr>
          </a:p>
          <a:p>
            <a:pPr>
              <a:buFont typeface="Arial" panose="020B0604020202020204" pitchFamily="34" charset="0"/>
              <a:buChar char="•"/>
            </a:pPr>
            <a:r>
              <a:rPr lang="ja-JP" altLang="en-US" sz="1800" b="0" kern="0" dirty="0">
                <a:solidFill>
                  <a:srgbClr val="0000FF"/>
                </a:solidFill>
                <a:latin typeface="Meiryo UI" panose="020B0604030504040204" pitchFamily="50" charset="-128"/>
                <a:ea typeface="Meiryo UI" panose="020B0604030504040204" pitchFamily="50" charset="-128"/>
              </a:rPr>
              <a:t>リモートインタラクティブ評価は「査察」ではない（代替アプローチのうちの</a:t>
            </a:r>
            <a:r>
              <a:rPr lang="en-US" altLang="ja-JP" sz="1800" b="0" kern="0" dirty="0">
                <a:solidFill>
                  <a:srgbClr val="0000FF"/>
                </a:solidFill>
                <a:latin typeface="Meiryo UI" panose="020B0604030504040204" pitchFamily="50" charset="-128"/>
                <a:ea typeface="Meiryo UI" panose="020B0604030504040204" pitchFamily="50" charset="-128"/>
              </a:rPr>
              <a:t>1</a:t>
            </a:r>
            <a:r>
              <a:rPr lang="ja-JP" altLang="en-US" sz="1800" b="0" kern="0" dirty="0">
                <a:solidFill>
                  <a:srgbClr val="0000FF"/>
                </a:solidFill>
                <a:latin typeface="Meiryo UI" panose="020B0604030504040204" pitchFamily="50" charset="-128"/>
                <a:ea typeface="Meiryo UI" panose="020B0604030504040204" pitchFamily="50" charset="-128"/>
              </a:rPr>
              <a:t>つ）</a:t>
            </a:r>
          </a:p>
          <a:p>
            <a:pPr lvl="1">
              <a:buFont typeface="Wingdings" panose="05000000000000000000" pitchFamily="2" charset="2"/>
              <a:buChar char="ü"/>
            </a:pPr>
            <a:r>
              <a:rPr lang="en-US" altLang="ja-JP" sz="1600" b="0" kern="0" dirty="0">
                <a:latin typeface="Meiryo UI" panose="020B0604030504040204" pitchFamily="50" charset="-128"/>
                <a:ea typeface="Meiryo UI" panose="020B0604030504040204" pitchFamily="50" charset="-128"/>
              </a:rPr>
              <a:t>Form482</a:t>
            </a:r>
            <a:r>
              <a:rPr lang="ja-JP" altLang="en-US" sz="1600" b="0" kern="0" dirty="0">
                <a:latin typeface="Meiryo UI" panose="020B0604030504040204" pitchFamily="50" charset="-128"/>
                <a:ea typeface="Meiryo UI" panose="020B0604030504040204" pitchFamily="50" charset="-128"/>
              </a:rPr>
              <a:t>（査察通知）及び</a:t>
            </a:r>
            <a:r>
              <a:rPr lang="en-US" altLang="ja-JP" sz="1600" b="0" kern="0" dirty="0">
                <a:latin typeface="Meiryo UI" panose="020B0604030504040204" pitchFamily="50" charset="-128"/>
                <a:ea typeface="Meiryo UI" panose="020B0604030504040204" pitchFamily="50" charset="-128"/>
              </a:rPr>
              <a:t>Form483</a:t>
            </a:r>
            <a:r>
              <a:rPr lang="ja-JP" altLang="en-US" sz="1600" b="0" kern="0" dirty="0">
                <a:latin typeface="Meiryo UI" panose="020B0604030504040204" pitchFamily="50" charset="-128"/>
                <a:ea typeface="Meiryo UI" panose="020B0604030504040204" pitchFamily="50" charset="-128"/>
              </a:rPr>
              <a:t>（査察オブザベーション）の発出はない</a:t>
            </a:r>
          </a:p>
          <a:p>
            <a:pPr lvl="1">
              <a:buFont typeface="Wingdings" panose="05000000000000000000" pitchFamily="2" charset="2"/>
              <a:buChar char="ü"/>
            </a:pPr>
            <a:r>
              <a:rPr lang="ja-JP" altLang="en-US" sz="1600" b="0" kern="0" dirty="0">
                <a:latin typeface="Meiryo UI" panose="020B0604030504040204" pitchFamily="50" charset="-128"/>
                <a:ea typeface="Meiryo UI" panose="020B0604030504040204" pitchFamily="50" charset="-128"/>
              </a:rPr>
              <a:t>ただし、ワーニングレターが発行されることがあるので注意が必要である</a:t>
            </a:r>
            <a:endParaRPr lang="en-US" altLang="ja-JP" sz="1600" b="0" kern="0" dirty="0">
              <a:latin typeface="Meiryo UI" panose="020B0604030504040204" pitchFamily="50" charset="-128"/>
              <a:ea typeface="Meiryo UI" panose="020B0604030504040204" pitchFamily="50" charset="-128"/>
            </a:endParaRPr>
          </a:p>
          <a:p>
            <a:pPr lvl="8"/>
            <a:endParaRPr lang="en-US" altLang="ja-JP" sz="800" kern="0" dirty="0">
              <a:latin typeface="Meiryo UI" panose="020B0604030504040204" pitchFamily="50" charset="-128"/>
              <a:ea typeface="Meiryo UI" panose="020B0604030504040204" pitchFamily="50" charset="-128"/>
            </a:endParaRPr>
          </a:p>
          <a:p>
            <a:pPr marL="457200" lvl="1" indent="0">
              <a:buNone/>
            </a:pPr>
            <a:r>
              <a:rPr lang="ja-JP" altLang="en-US" sz="1400" b="0" kern="0" dirty="0">
                <a:latin typeface="Meiryo UI" panose="020B0604030504040204" pitchFamily="50" charset="-128"/>
                <a:ea typeface="Meiryo UI" panose="020B0604030504040204" pitchFamily="50" charset="-128"/>
              </a:rPr>
              <a:t>出典：株式会社イーコンプライアンス ブログ　</a:t>
            </a:r>
            <a:r>
              <a:rPr lang="en-US" altLang="ja-JP" sz="1400" b="0" kern="0" dirty="0">
                <a:latin typeface="Meiryo UI" panose="020B0604030504040204" pitchFamily="50" charset="-128"/>
                <a:ea typeface="Meiryo UI" panose="020B0604030504040204" pitchFamily="50" charset="-128"/>
              </a:rPr>
              <a:t>&lt;https://ecompliance.co.jp/oyakudachi/2021/10/04/remote_inspection/&gt;</a:t>
            </a:r>
            <a:endParaRPr lang="ja-JP" altLang="en-US" sz="1400" b="0" kern="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52190E1-C0F8-FB8F-82E5-72969B29768C}"/>
              </a:ext>
            </a:extLst>
          </p:cNvPr>
          <p:cNvPicPr>
            <a:picLocks noChangeAspect="1"/>
          </p:cNvPicPr>
          <p:nvPr/>
        </p:nvPicPr>
        <p:blipFill>
          <a:blip r:embed="rId3"/>
          <a:stretch>
            <a:fillRect/>
          </a:stretch>
        </p:blipFill>
        <p:spPr>
          <a:xfrm>
            <a:off x="8938051" y="2948153"/>
            <a:ext cx="3090940" cy="3487214"/>
          </a:xfrm>
          <a:prstGeom prst="rect">
            <a:avLst/>
          </a:prstGeom>
        </p:spPr>
      </p:pic>
    </p:spTree>
    <p:extLst>
      <p:ext uri="{BB962C8B-B14F-4D97-AF65-F5344CB8AC3E}">
        <p14:creationId xmlns:p14="http://schemas.microsoft.com/office/powerpoint/2010/main" val="321211541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a:p>
        </p:txBody>
      </p:sp>
      <p:sp>
        <p:nvSpPr>
          <p:cNvPr id="3" name="コンテンツ プレースホルダー 2"/>
          <p:cNvSpPr>
            <a:spLocks noGrp="1"/>
          </p:cNvSpPr>
          <p:nvPr>
            <p:ph idx="1"/>
          </p:nvPr>
        </p:nvSpPr>
        <p:spPr>
          <a:xfrm>
            <a:off x="551384" y="1254260"/>
            <a:ext cx="11161240" cy="1598676"/>
          </a:xfrm>
        </p:spPr>
        <p:txBody>
          <a:bodyPr>
            <a:normAutofit/>
          </a:bodyPr>
          <a:lstStyle/>
          <a:p>
            <a:pPr>
              <a:lnSpc>
                <a:spcPct val="90000"/>
              </a:lnSpc>
            </a:pPr>
            <a:r>
              <a:rPr lang="ja-JP" altLang="en-US" sz="2400" kern="1200" dirty="0"/>
              <a:t>遠隔規制評価 </a:t>
            </a:r>
            <a:r>
              <a:rPr lang="en-US" altLang="ja-JP" sz="2400" kern="1200" dirty="0"/>
              <a:t>(RRA) </a:t>
            </a:r>
            <a:r>
              <a:rPr lang="ja-JP" altLang="en-US" sz="2400" kern="1200" dirty="0"/>
              <a:t>の使用に関するドラフト ガイダンス</a:t>
            </a:r>
            <a:endParaRPr lang="en-US" altLang="ja-JP" sz="2400" kern="1200" dirty="0"/>
          </a:p>
          <a:p>
            <a:pPr lvl="1">
              <a:lnSpc>
                <a:spcPct val="110000"/>
              </a:lnSpc>
            </a:pPr>
            <a:r>
              <a:rPr lang="en-US" altLang="ja-JP" sz="2100" dirty="0"/>
              <a:t>【</a:t>
            </a:r>
            <a:r>
              <a:rPr lang="en-US" altLang="ja-JP" sz="2100" dirty="0" err="1"/>
              <a:t>Draft】Conducting</a:t>
            </a:r>
            <a:r>
              <a:rPr lang="en-US" altLang="ja-JP" sz="2100" dirty="0"/>
              <a:t> Remote Regulatory Assessments Questions and Answers</a:t>
            </a:r>
            <a:r>
              <a:rPr lang="ja-JP" altLang="en-US" sz="2100" dirty="0"/>
              <a:t>（</a:t>
            </a:r>
            <a:r>
              <a:rPr lang="en-US" altLang="ja-JP" sz="2100" dirty="0"/>
              <a:t>July,2022</a:t>
            </a:r>
            <a:r>
              <a:rPr lang="ja-JP" altLang="en-US" sz="2100" dirty="0"/>
              <a:t>）</a:t>
            </a:r>
            <a:endParaRPr lang="en-US" altLang="ja-JP" sz="2100" dirty="0"/>
          </a:p>
          <a:p>
            <a:pPr marL="857250" lvl="2" indent="0">
              <a:lnSpc>
                <a:spcPct val="90000"/>
              </a:lnSpc>
              <a:buNone/>
            </a:pPr>
            <a:r>
              <a:rPr lang="ja-JP" altLang="en-US" sz="1800" b="1" dirty="0"/>
              <a:t>（</a:t>
            </a:r>
            <a:r>
              <a:rPr lang="en-US" altLang="ja-JP" sz="1800" b="1" dirty="0"/>
              <a:t>【</a:t>
            </a:r>
            <a:r>
              <a:rPr lang="ja-JP" altLang="en-US" sz="1800" b="1" dirty="0"/>
              <a:t>ドラフト</a:t>
            </a:r>
            <a:r>
              <a:rPr lang="en-US" altLang="ja-JP" sz="1800" b="1" dirty="0"/>
              <a:t>】RRA</a:t>
            </a:r>
            <a:r>
              <a:rPr lang="ja-JP" altLang="en-US" sz="1800" b="1" dirty="0"/>
              <a:t>（遠隔規制評価）の実施に関する</a:t>
            </a:r>
            <a:r>
              <a:rPr lang="en-US" altLang="ja-JP" sz="1800" b="1" dirty="0"/>
              <a:t>Q</a:t>
            </a:r>
            <a:r>
              <a:rPr lang="ja-JP" altLang="en-US" sz="1800" b="1" dirty="0"/>
              <a:t>＆</a:t>
            </a:r>
            <a:r>
              <a:rPr lang="en-US" altLang="ja-JP" sz="1800" b="1" dirty="0"/>
              <a:t>A</a:t>
            </a:r>
            <a:r>
              <a:rPr lang="ja-JP" altLang="en-US" sz="1800" b="1" dirty="0"/>
              <a:t>）</a:t>
            </a:r>
            <a:endParaRPr lang="en-US" altLang="ja-JP" sz="1800" b="1" dirty="0"/>
          </a:p>
          <a:p>
            <a:pPr marL="1314450" lvl="3" indent="0">
              <a:buNone/>
            </a:pPr>
            <a:endParaRPr lang="ja-JP" altLang="en-US" sz="1700" dirty="0"/>
          </a:p>
        </p:txBody>
      </p:sp>
      <p:sp>
        <p:nvSpPr>
          <p:cNvPr id="5" name="テキスト ボックス 4"/>
          <p:cNvSpPr txBox="1"/>
          <p:nvPr/>
        </p:nvSpPr>
        <p:spPr>
          <a:xfrm>
            <a:off x="335360" y="2924944"/>
            <a:ext cx="8251837" cy="2893100"/>
          </a:xfrm>
          <a:prstGeom prst="rect">
            <a:avLst/>
          </a:prstGeom>
          <a:noFill/>
          <a:ln w="19050">
            <a:solidFill>
              <a:schemeClr val="tx1"/>
            </a:solidFill>
            <a:prstDash val="sysDot"/>
          </a:ln>
        </p:spPr>
        <p:txBody>
          <a:bodyPr wrap="square" rtlCol="0">
            <a:spAutoFit/>
          </a:bodyPr>
          <a:lstStyle/>
          <a:p>
            <a:pPr marL="285750" indent="-285750">
              <a:spcAft>
                <a:spcPts val="600"/>
              </a:spcAft>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業界の </a:t>
            </a:r>
            <a:r>
              <a:rPr lang="en-US" altLang="ja-JP" dirty="0">
                <a:latin typeface="Meiryo UI" panose="020B0604030504040204" pitchFamily="50" charset="-128"/>
                <a:ea typeface="Meiryo UI" panose="020B0604030504040204" pitchFamily="50" charset="-128"/>
              </a:rPr>
              <a:t>RRA </a:t>
            </a:r>
            <a:r>
              <a:rPr lang="ja-JP" altLang="en-US" dirty="0">
                <a:latin typeface="Meiryo UI" panose="020B0604030504040204" pitchFamily="50" charset="-128"/>
                <a:ea typeface="Meiryo UI" panose="020B0604030504040204" pitchFamily="50" charset="-128"/>
              </a:rPr>
              <a:t>に対する理解を深め、</a:t>
            </a:r>
            <a:r>
              <a:rPr lang="en-US" altLang="ja-JP" dirty="0">
                <a:latin typeface="Meiryo UI" panose="020B0604030504040204" pitchFamily="50" charset="-128"/>
                <a:ea typeface="Meiryo UI" panose="020B0604030504040204" pitchFamily="50" charset="-128"/>
              </a:rPr>
              <a:t>RRA </a:t>
            </a:r>
            <a:r>
              <a:rPr lang="ja-JP" altLang="en-US" dirty="0">
                <a:latin typeface="Meiryo UI" panose="020B0604030504040204" pitchFamily="50" charset="-128"/>
                <a:ea typeface="Meiryo UI" panose="020B0604030504040204" pitchFamily="50" charset="-128"/>
              </a:rPr>
              <a:t>を実施するための </a:t>
            </a:r>
            <a:r>
              <a:rPr lang="en-US" altLang="ja-JP" dirty="0">
                <a:latin typeface="Meiryo UI" panose="020B0604030504040204" pitchFamily="50" charset="-128"/>
                <a:ea typeface="Meiryo UI" panose="020B0604030504040204" pitchFamily="50" charset="-128"/>
              </a:rPr>
              <a:t>FDA </a:t>
            </a:r>
            <a:r>
              <a:rPr lang="ja-JP" altLang="en-US" dirty="0">
                <a:latin typeface="Meiryo UI" panose="020B0604030504040204" pitchFamily="50" charset="-128"/>
                <a:ea typeface="Meiryo UI" panose="020B0604030504040204" pitchFamily="50" charset="-128"/>
              </a:rPr>
              <a:t>のプロセスを促進するために、遠隔規制評価 </a:t>
            </a:r>
            <a:r>
              <a:rPr lang="en-US" altLang="ja-JP" dirty="0">
                <a:latin typeface="Meiryo UI" panose="020B0604030504040204" pitchFamily="50" charset="-128"/>
                <a:ea typeface="Meiryo UI" panose="020B0604030504040204" pitchFamily="50" charset="-128"/>
              </a:rPr>
              <a:t>(RRA) </a:t>
            </a:r>
            <a:r>
              <a:rPr lang="ja-JP" altLang="en-US" dirty="0">
                <a:latin typeface="Meiryo UI" panose="020B0604030504040204" pitchFamily="50" charset="-128"/>
                <a:ea typeface="Meiryo UI" panose="020B0604030504040204" pitchFamily="50" charset="-128"/>
              </a:rPr>
              <a:t>の使用に関する当局の現在の考えを説明するドラフトガイダンス</a:t>
            </a:r>
            <a:endParaRPr lang="en-US" altLang="ja-JP" dirty="0">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リモートインタラクティブ評価は</a:t>
            </a:r>
            <a:r>
              <a:rPr lang="en-US" altLang="ja-JP" dirty="0">
                <a:latin typeface="Meiryo UI" panose="020B0604030504040204" pitchFamily="50" charset="-128"/>
                <a:ea typeface="Meiryo UI" panose="020B0604030504040204" pitchFamily="50" charset="-128"/>
              </a:rPr>
              <a:t>RRA</a:t>
            </a:r>
            <a:r>
              <a:rPr lang="ja-JP" altLang="en-US" dirty="0">
                <a:latin typeface="Meiryo UI" panose="020B0604030504040204" pitchFamily="50" charset="-128"/>
                <a:ea typeface="Meiryo UI" panose="020B0604030504040204" pitchFamily="50" charset="-128"/>
              </a:rPr>
              <a:t>の１つのタイプ</a:t>
            </a:r>
          </a:p>
          <a:p>
            <a:pPr marL="285750" indent="-285750">
              <a:spcAft>
                <a:spcPts val="600"/>
              </a:spcAft>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FDA</a:t>
            </a:r>
            <a:r>
              <a:rPr lang="ja-JP" altLang="en-US" dirty="0">
                <a:latin typeface="Meiryo UI" panose="020B0604030504040204" pitchFamily="50" charset="-128"/>
                <a:ea typeface="Meiryo UI" panose="020B0604030504040204" pitchFamily="50" charset="-128"/>
              </a:rPr>
              <a:t>は</a:t>
            </a:r>
            <a:r>
              <a:rPr lang="en-US" altLang="ja-JP" dirty="0">
                <a:solidFill>
                  <a:srgbClr val="0070C0"/>
                </a:solidFill>
                <a:latin typeface="Meiryo UI" panose="020B0604030504040204" pitchFamily="50" charset="-128"/>
                <a:ea typeface="Meiryo UI" panose="020B0604030504040204" pitchFamily="50" charset="-128"/>
              </a:rPr>
              <a:t>COVID-19</a:t>
            </a:r>
            <a:r>
              <a:rPr lang="ja-JP" altLang="en-US" dirty="0">
                <a:solidFill>
                  <a:srgbClr val="0070C0"/>
                </a:solidFill>
                <a:latin typeface="Meiryo UI" panose="020B0604030504040204" pitchFamily="50" charset="-128"/>
                <a:ea typeface="Meiryo UI" panose="020B0604030504040204" pitchFamily="50" charset="-128"/>
              </a:rPr>
              <a:t>のパンデミック状況に関わらず</a:t>
            </a:r>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FDA</a:t>
            </a:r>
            <a:r>
              <a:rPr lang="ja-JP" altLang="en-US" dirty="0" err="1">
                <a:latin typeface="Meiryo UI" panose="020B0604030504040204" pitchFamily="50" charset="-128"/>
                <a:ea typeface="Meiryo UI" panose="020B0604030504040204" pitchFamily="50" charset="-128"/>
              </a:rPr>
              <a:t>の規</a:t>
            </a:r>
            <a:r>
              <a:rPr lang="ja-JP" altLang="en-US" dirty="0">
                <a:latin typeface="Meiryo UI" panose="020B0604030504040204" pitchFamily="50" charset="-128"/>
                <a:ea typeface="Meiryo UI" panose="020B0604030504040204" pitchFamily="50" charset="-128"/>
              </a:rPr>
              <a:t>制する全てのタイプの製品に対して</a:t>
            </a:r>
            <a:r>
              <a:rPr lang="en-US" altLang="ja-JP" dirty="0">
                <a:latin typeface="Meiryo UI" panose="020B0604030504040204" pitchFamily="50" charset="-128"/>
                <a:ea typeface="Meiryo UI" panose="020B0604030504040204" pitchFamily="50" charset="-128"/>
              </a:rPr>
              <a:t>RRA</a:t>
            </a:r>
            <a:r>
              <a:rPr lang="ja-JP" altLang="en-US" dirty="0">
                <a:latin typeface="Meiryo UI" panose="020B0604030504040204" pitchFamily="50" charset="-128"/>
                <a:ea typeface="Meiryo UI" panose="020B0604030504040204" pitchFamily="50" charset="-128"/>
              </a:rPr>
              <a:t>を使用しようとしている</a:t>
            </a:r>
            <a:endParaRPr lang="en-US" altLang="ja-JP" dirty="0">
              <a:latin typeface="Meiryo UI" panose="020B0604030504040204" pitchFamily="50" charset="-128"/>
              <a:ea typeface="Meiryo UI" panose="020B0604030504040204" pitchFamily="50" charset="-128"/>
            </a:endParaRPr>
          </a:p>
          <a:p>
            <a:pPr marL="285750" indent="-285750">
              <a:spcAft>
                <a:spcPts val="600"/>
              </a:spcAft>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本ガイダンス草案は、</a:t>
            </a:r>
            <a:r>
              <a:rPr lang="en-US" altLang="ja-JP" dirty="0">
                <a:latin typeface="Meiryo UI" panose="020B0604030504040204" pitchFamily="50" charset="-128"/>
                <a:ea typeface="Meiryo UI" panose="020B0604030504040204" pitchFamily="50" charset="-128"/>
              </a:rPr>
              <a:t>RRA</a:t>
            </a:r>
            <a:r>
              <a:rPr lang="ja-JP" altLang="en-US" dirty="0">
                <a:latin typeface="Meiryo UI" panose="020B0604030504040204" pitchFamily="50" charset="-128"/>
                <a:ea typeface="Meiryo UI" panose="020B0604030504040204" pitchFamily="50" charset="-128"/>
              </a:rPr>
              <a:t>とは何か、</a:t>
            </a:r>
            <a:r>
              <a:rPr lang="en-US" altLang="ja-JP" dirty="0">
                <a:latin typeface="Meiryo UI" panose="020B0604030504040204" pitchFamily="50" charset="-128"/>
                <a:ea typeface="Meiryo UI" panose="020B0604030504040204" pitchFamily="50" charset="-128"/>
              </a:rPr>
              <a:t>FDA</a:t>
            </a:r>
            <a:r>
              <a:rPr lang="ja-JP" altLang="en-US"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RRA</a:t>
            </a:r>
            <a:r>
              <a:rPr lang="ja-JP" altLang="en-US" dirty="0">
                <a:latin typeface="Meiryo UI" panose="020B0604030504040204" pitchFamily="50" charset="-128"/>
                <a:ea typeface="Meiryo UI" panose="020B0604030504040204" pitchFamily="50" charset="-128"/>
              </a:rPr>
              <a:t>を使用する時期と理由、</a:t>
            </a:r>
            <a:r>
              <a:rPr lang="en-US" altLang="ja-JP" dirty="0">
                <a:latin typeface="Meiryo UI" panose="020B0604030504040204" pitchFamily="50" charset="-128"/>
                <a:ea typeface="Meiryo UI" panose="020B0604030504040204" pitchFamily="50" charset="-128"/>
              </a:rPr>
              <a:t>FDA</a:t>
            </a:r>
            <a:r>
              <a:rPr lang="ja-JP" altLang="en-US" dirty="0">
                <a:latin typeface="Meiryo UI" panose="020B0604030504040204" pitchFamily="50" charset="-128"/>
                <a:ea typeface="Meiryo UI" panose="020B0604030504040204" pitchFamily="50" charset="-128"/>
              </a:rPr>
              <a:t>が</a:t>
            </a:r>
            <a:r>
              <a:rPr lang="en-US" altLang="ja-JP" dirty="0">
                <a:latin typeface="Meiryo UI" panose="020B0604030504040204" pitchFamily="50" charset="-128"/>
                <a:ea typeface="Meiryo UI" panose="020B0604030504040204" pitchFamily="50" charset="-128"/>
              </a:rPr>
              <a:t>RRA</a:t>
            </a:r>
            <a:r>
              <a:rPr lang="ja-JP" altLang="en-US" dirty="0">
                <a:latin typeface="Meiryo UI" panose="020B0604030504040204" pitchFamily="50" charset="-128"/>
                <a:ea typeface="Meiryo UI" panose="020B0604030504040204" pitchFamily="50" charset="-128"/>
              </a:rPr>
              <a:t>をどのように実施するかなどについて、よく寄せられる質問への回答を提供する</a:t>
            </a:r>
            <a:endParaRPr lang="en-US" altLang="ja-JP" dirty="0">
              <a:latin typeface="Meiryo UI" panose="020B0604030504040204" pitchFamily="50" charset="-128"/>
              <a:ea typeface="Meiryo UI" panose="020B0604030504040204" pitchFamily="50" charset="-128"/>
            </a:endParaRPr>
          </a:p>
          <a:p>
            <a:pPr>
              <a:spcAft>
                <a:spcPts val="600"/>
              </a:spcAft>
            </a:pPr>
            <a:r>
              <a:rPr lang="ja-JP" altLang="en-US" dirty="0">
                <a:latin typeface="Meiryo UI" panose="020B0604030504040204" pitchFamily="50" charset="-128"/>
                <a:ea typeface="Meiryo UI" panose="020B0604030504040204" pitchFamily="50" charset="-128"/>
              </a:rPr>
              <a:t>　　　→本ガイダンス草案には</a:t>
            </a:r>
            <a:r>
              <a:rPr lang="en-US" altLang="ja-JP" dirty="0">
                <a:latin typeface="Meiryo UI" panose="020B0604030504040204" pitchFamily="50" charset="-128"/>
                <a:ea typeface="Meiryo UI" panose="020B0604030504040204" pitchFamily="50" charset="-128"/>
              </a:rPr>
              <a:t>16</a:t>
            </a:r>
            <a:r>
              <a:rPr lang="ja-JP" altLang="en-US" dirty="0">
                <a:latin typeface="Meiryo UI" panose="020B0604030504040204" pitchFamily="50" charset="-128"/>
                <a:ea typeface="Meiryo UI" panose="020B0604030504040204" pitchFamily="50" charset="-128"/>
              </a:rPr>
              <a:t>項の</a:t>
            </a:r>
            <a:r>
              <a:rPr lang="en-US" altLang="ja-JP" dirty="0">
                <a:latin typeface="Meiryo UI" panose="020B0604030504040204" pitchFamily="50" charset="-128"/>
                <a:ea typeface="Meiryo UI" panose="020B0604030504040204" pitchFamily="50" charset="-128"/>
              </a:rPr>
              <a:t>Q&amp;A</a:t>
            </a:r>
            <a:r>
              <a:rPr lang="ja-JP" altLang="en-US" dirty="0">
                <a:latin typeface="Meiryo UI" panose="020B0604030504040204" pitchFamily="50" charset="-128"/>
                <a:ea typeface="Meiryo UI" panose="020B0604030504040204" pitchFamily="50" charset="-128"/>
              </a:rPr>
              <a:t>が記載されている</a:t>
            </a:r>
            <a:endParaRPr lang="en-US" altLang="ja-JP"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DBD01AC2-4AEC-4425-372F-2DDDE33AF773}"/>
              </a:ext>
            </a:extLst>
          </p:cNvPr>
          <p:cNvPicPr>
            <a:picLocks noChangeAspect="1"/>
          </p:cNvPicPr>
          <p:nvPr/>
        </p:nvPicPr>
        <p:blipFill>
          <a:blip r:embed="rId2"/>
          <a:stretch>
            <a:fillRect/>
          </a:stretch>
        </p:blipFill>
        <p:spPr>
          <a:xfrm>
            <a:off x="8760296" y="2893927"/>
            <a:ext cx="3170195" cy="3767655"/>
          </a:xfrm>
          <a:prstGeom prst="rect">
            <a:avLst/>
          </a:prstGeom>
        </p:spPr>
      </p:pic>
    </p:spTree>
    <p:extLst>
      <p:ext uri="{BB962C8B-B14F-4D97-AF65-F5344CB8AC3E}">
        <p14:creationId xmlns:p14="http://schemas.microsoft.com/office/powerpoint/2010/main" val="2411543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p:cNvSpPr txBox="1">
            <a:spLocks/>
          </p:cNvSpPr>
          <p:nvPr/>
        </p:nvSpPr>
        <p:spPr bwMode="auto">
          <a:xfrm>
            <a:off x="335360" y="2924944"/>
            <a:ext cx="8064896" cy="27363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spcBef>
                <a:spcPct val="20000"/>
              </a:spcBef>
              <a:spcAft>
                <a:spcPct val="0"/>
              </a:spcAft>
              <a:buFont typeface="Wingdings" pitchFamily="2" charset="2"/>
              <a:buChar char="Ø"/>
              <a:defRPr kumimoji="1"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0033CC"/>
              </a:buClr>
              <a:buFont typeface="Wingdings" pitchFamily="2" charset="2"/>
              <a:buChar char="n"/>
              <a:defRPr kumimoji="1" sz="2400" b="1">
                <a:solidFill>
                  <a:schemeClr val="tx1"/>
                </a:solidFill>
                <a:latin typeface="+mn-lt"/>
                <a:ea typeface="+mn-ea"/>
              </a:defRPr>
            </a:lvl2pPr>
            <a:lvl3pPr marL="1143000" indent="-228600" algn="l" rtl="0" eaLnBrk="1" fontAlgn="base" hangingPunct="1">
              <a:spcBef>
                <a:spcPct val="20000"/>
              </a:spcBef>
              <a:spcAft>
                <a:spcPct val="0"/>
              </a:spcAft>
              <a:buClr>
                <a:srgbClr val="0033CC"/>
              </a:buClr>
              <a:buFont typeface="Wingdings" pitchFamily="2" charset="2"/>
              <a:buChar char="p"/>
              <a:defRPr kumimoji="1" sz="2400">
                <a:solidFill>
                  <a:schemeClr val="tx1"/>
                </a:solidFill>
                <a:latin typeface="+mn-lt"/>
                <a:ea typeface="+mn-ea"/>
              </a:defRPr>
            </a:lvl3pPr>
            <a:lvl4pPr marL="1600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1"/>
              </a:buClr>
              <a:buFont typeface="Wingdings" pitchFamily="2" charset="2"/>
              <a:buChar char="ü"/>
              <a:defRPr kumimoji="1" sz="2000">
                <a:solidFill>
                  <a:schemeClr val="tx1"/>
                </a:solidFill>
                <a:latin typeface="+mn-lt"/>
                <a:ea typeface="+mn-ea"/>
              </a:defRPr>
            </a:lvl9pPr>
          </a:lstStyle>
          <a:p>
            <a:pPr marL="114300" indent="0">
              <a:buFont typeface="Wingdings" pitchFamily="2" charset="2"/>
              <a:buNone/>
            </a:pPr>
            <a:r>
              <a:rPr lang="ja-JP" altLang="en-US" sz="2000" kern="0" dirty="0">
                <a:latin typeface="Meiryo UI" panose="020B0604030504040204" pitchFamily="50" charset="-128"/>
                <a:ea typeface="Meiryo UI" panose="020B0604030504040204" pitchFamily="50" charset="-128"/>
              </a:rPr>
              <a:t>　</a:t>
            </a:r>
            <a:r>
              <a:rPr lang="en-US" altLang="ja-JP" sz="2000" kern="0" dirty="0">
                <a:latin typeface="Meiryo UI" panose="020B0604030504040204" pitchFamily="50" charset="-128"/>
                <a:ea typeface="Meiryo UI" panose="020B0604030504040204" pitchFamily="50" charset="-128"/>
              </a:rPr>
              <a:t>FDA</a:t>
            </a:r>
            <a:r>
              <a:rPr lang="ja-JP" altLang="en-US" sz="2000" kern="0" dirty="0">
                <a:latin typeface="Meiryo UI" panose="020B0604030504040204" pitchFamily="50" charset="-128"/>
                <a:ea typeface="Meiryo UI" panose="020B0604030504040204" pitchFamily="50" charset="-128"/>
              </a:rPr>
              <a:t>によるプレゼンテーション資料</a:t>
            </a:r>
            <a:endParaRPr lang="en-US" altLang="ja-JP" sz="2000" kern="0" dirty="0">
              <a:latin typeface="Meiryo UI" panose="020B0604030504040204" pitchFamily="50" charset="-128"/>
              <a:ea typeface="Meiryo UI" panose="020B0604030504040204" pitchFamily="50" charset="-128"/>
            </a:endParaRPr>
          </a:p>
          <a:p>
            <a:pPr lvl="1">
              <a:buFont typeface="Wingdings" pitchFamily="2" charset="2"/>
              <a:buChar char="l"/>
            </a:pPr>
            <a:r>
              <a:rPr lang="en-US" altLang="ja-JP" sz="1800" kern="0" dirty="0">
                <a:latin typeface="Meiryo UI" panose="020B0604030504040204" pitchFamily="50" charset="-128"/>
                <a:ea typeface="Meiryo UI" panose="020B0604030504040204" pitchFamily="50" charset="-128"/>
              </a:rPr>
              <a:t>Have Regulatory Expectations Changed as a Result of the Pandemic?</a:t>
            </a:r>
          </a:p>
          <a:p>
            <a:pPr marL="914400" lvl="2" indent="0">
              <a:buFont typeface="Wingdings" pitchFamily="2" charset="2"/>
              <a:buNone/>
            </a:pPr>
            <a:r>
              <a:rPr lang="en-US" altLang="ja-JP" sz="1800" kern="0" dirty="0">
                <a:latin typeface="Meiryo UI" panose="020B0604030504040204" pitchFamily="50" charset="-128"/>
                <a:ea typeface="Meiryo UI" panose="020B0604030504040204" pitchFamily="50" charset="-128"/>
              </a:rPr>
              <a:t>Presented by Barbara Wright (FDA)</a:t>
            </a:r>
          </a:p>
          <a:p>
            <a:pPr lvl="1">
              <a:buFont typeface="Wingdings" pitchFamily="2" charset="2"/>
              <a:buChar char="l"/>
            </a:pPr>
            <a:r>
              <a:rPr lang="en-US" altLang="ja-JP" sz="1800" kern="0" dirty="0">
                <a:latin typeface="Meiryo UI" panose="020B0604030504040204" pitchFamily="50" charset="-128"/>
                <a:ea typeface="Meiryo UI" panose="020B0604030504040204" pitchFamily="50" charset="-128"/>
              </a:rPr>
              <a:t>An update on FDA’s inspections and use of Remote Regulatory Assessments for Bioavailability and Bioequivalence studies</a:t>
            </a:r>
          </a:p>
          <a:p>
            <a:pPr marL="914400" lvl="2" indent="0">
              <a:buFont typeface="Wingdings" pitchFamily="2" charset="2"/>
              <a:buNone/>
            </a:pPr>
            <a:r>
              <a:rPr lang="en-US" altLang="ja-JP" sz="1800" kern="0" dirty="0">
                <a:latin typeface="Meiryo UI" panose="020B0604030504040204" pitchFamily="50" charset="-128"/>
                <a:ea typeface="Meiryo UI" panose="020B0604030504040204" pitchFamily="50" charset="-128"/>
              </a:rPr>
              <a:t>Presented by Sean </a:t>
            </a:r>
            <a:r>
              <a:rPr lang="en-US" altLang="ja-JP" sz="1800" kern="0" dirty="0" err="1">
                <a:latin typeface="Meiryo UI" panose="020B0604030504040204" pitchFamily="50" charset="-128"/>
                <a:ea typeface="Meiryo UI" panose="020B0604030504040204" pitchFamily="50" charset="-128"/>
              </a:rPr>
              <a:t>Kassim</a:t>
            </a:r>
            <a:r>
              <a:rPr lang="en-US" altLang="ja-JP" sz="1800" kern="0" dirty="0">
                <a:latin typeface="Meiryo UI" panose="020B0604030504040204" pitchFamily="50" charset="-128"/>
                <a:ea typeface="Meiryo UI" panose="020B0604030504040204" pitchFamily="50" charset="-128"/>
              </a:rPr>
              <a:t>, PhD, Director, Office of Study Integrity and Surveillance</a:t>
            </a:r>
            <a:endParaRPr lang="ja-JP" altLang="en-US" sz="2000" kern="0" dirty="0">
              <a:latin typeface="Meiryo UI" panose="020B0604030504040204" pitchFamily="50" charset="-128"/>
              <a:ea typeface="Meiryo UI" panose="020B0604030504040204" pitchFamily="50" charset="-128"/>
            </a:endParaRPr>
          </a:p>
        </p:txBody>
      </p:sp>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ー 2"/>
          <p:cNvSpPr>
            <a:spLocks noGrp="1"/>
          </p:cNvSpPr>
          <p:nvPr>
            <p:ph idx="1"/>
          </p:nvPr>
        </p:nvSpPr>
        <p:spPr>
          <a:xfrm>
            <a:off x="609600" y="1268414"/>
            <a:ext cx="10972800" cy="1584522"/>
          </a:xfrm>
        </p:spPr>
        <p:txBody>
          <a:bodyPr>
            <a:normAutofit/>
          </a:bodyPr>
          <a:lstStyle/>
          <a:p>
            <a:r>
              <a:rPr lang="ja-JP" altLang="en-US" sz="2400" dirty="0"/>
              <a:t>その他、</a:t>
            </a:r>
            <a:r>
              <a:rPr lang="en-US" altLang="ja-JP" sz="2400" dirty="0"/>
              <a:t>FDA</a:t>
            </a:r>
            <a:r>
              <a:rPr lang="ja-JP" altLang="en-US" sz="2400" dirty="0"/>
              <a:t>のリモート手法の利用に対する考え方が示されている資料</a:t>
            </a:r>
            <a:endParaRPr lang="en-US" altLang="ja-JP" sz="2400" dirty="0"/>
          </a:p>
          <a:p>
            <a:pPr lvl="1"/>
            <a:r>
              <a:rPr lang="en-US" altLang="ja-JP" sz="2000" dirty="0"/>
              <a:t>Good Practice Symposia Week (7 to 11 March 2022)   GCP Symposium (07 to 09 March 2022)</a:t>
            </a:r>
            <a:endParaRPr lang="en-US" altLang="ja-JP" sz="1400" dirty="0"/>
          </a:p>
        </p:txBody>
      </p:sp>
      <p:pic>
        <p:nvPicPr>
          <p:cNvPr id="7" name="図 6">
            <a:extLst>
              <a:ext uri="{FF2B5EF4-FFF2-40B4-BE49-F238E27FC236}">
                <a16:creationId xmlns:a16="http://schemas.microsoft.com/office/drawing/2014/main" id="{5740946F-DB75-3881-9A3B-2BED401A3CEB}"/>
              </a:ext>
            </a:extLst>
          </p:cNvPr>
          <p:cNvPicPr>
            <a:picLocks noChangeAspect="1"/>
          </p:cNvPicPr>
          <p:nvPr/>
        </p:nvPicPr>
        <p:blipFill>
          <a:blip r:embed="rId2"/>
          <a:stretch>
            <a:fillRect/>
          </a:stretch>
        </p:blipFill>
        <p:spPr>
          <a:xfrm>
            <a:off x="8400256" y="2726248"/>
            <a:ext cx="3554276" cy="3974937"/>
          </a:xfrm>
          <a:prstGeom prst="rect">
            <a:avLst/>
          </a:prstGeom>
        </p:spPr>
      </p:pic>
    </p:spTree>
    <p:extLst>
      <p:ext uri="{BB962C8B-B14F-4D97-AF65-F5344CB8AC3E}">
        <p14:creationId xmlns:p14="http://schemas.microsoft.com/office/powerpoint/2010/main" val="578327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a:t>EMA</a:t>
            </a:r>
            <a:endParaRPr kumimoji="1" lang="ja-JP" altLang="en-US" dirty="0"/>
          </a:p>
        </p:txBody>
      </p:sp>
      <p:sp>
        <p:nvSpPr>
          <p:cNvPr id="3" name="コンテンツ プレースホルダー 2"/>
          <p:cNvSpPr>
            <a:spLocks noGrp="1"/>
          </p:cNvSpPr>
          <p:nvPr>
            <p:ph idx="1"/>
          </p:nvPr>
        </p:nvSpPr>
        <p:spPr>
          <a:xfrm>
            <a:off x="407368" y="2204865"/>
            <a:ext cx="8280920" cy="4536504"/>
          </a:xfrm>
          <a:noFill/>
          <a:ln w="19050">
            <a:solidFill>
              <a:schemeClr val="tx1"/>
            </a:solidFill>
            <a:prstDash val="sysDot"/>
          </a:ln>
        </p:spPr>
        <p:txBody>
          <a:bodyPr>
            <a:noAutofit/>
          </a:bodyPr>
          <a:lstStyle/>
          <a:p>
            <a:pPr marL="0" lvl="1" indent="0">
              <a:spcBef>
                <a:spcPct val="0"/>
              </a:spcBef>
              <a:buClrTx/>
              <a:buNone/>
            </a:pPr>
            <a:r>
              <a:rPr lang="ja-JP" altLang="en-US" sz="1800" kern="1200" dirty="0">
                <a:cs typeface="+mn-cs"/>
              </a:rPr>
              <a:t>リモート </a:t>
            </a:r>
            <a:r>
              <a:rPr lang="en-US" altLang="ja-JP" sz="1800" kern="1200" dirty="0">
                <a:cs typeface="+mn-cs"/>
              </a:rPr>
              <a:t>GCP</a:t>
            </a:r>
            <a:r>
              <a:rPr lang="ja-JP" altLang="en-US" sz="1800" kern="1200" dirty="0">
                <a:cs typeface="+mn-cs"/>
              </a:rPr>
              <a:t>査察の要件と特性を概説し、準備、実施、および報告フェーズで考慮すべき点を示す</a:t>
            </a:r>
            <a:endParaRPr lang="en-US" altLang="ja-JP" sz="1800" kern="1200" dirty="0">
              <a:cs typeface="+mn-cs"/>
            </a:endParaRPr>
          </a:p>
          <a:p>
            <a:pPr marL="685800" lvl="2" indent="-285750">
              <a:spcBef>
                <a:spcPts val="1000"/>
              </a:spcBef>
              <a:buClr>
                <a:schemeClr val="tx1"/>
              </a:buClr>
              <a:buFont typeface="Arial" panose="020B0604020202020204" pitchFamily="34" charset="0"/>
              <a:buChar char="•"/>
            </a:pPr>
            <a:r>
              <a:rPr lang="ja-JP" altLang="en-US" sz="1600" dirty="0"/>
              <a:t>リモート査察のスコープはスポンサー、</a:t>
            </a:r>
            <a:r>
              <a:rPr lang="en-US" altLang="ja-JP" sz="1600" dirty="0"/>
              <a:t>CRO </a:t>
            </a:r>
            <a:r>
              <a:rPr lang="ja-JP" altLang="en-US" sz="1600" dirty="0"/>
              <a:t>及びサービスプロバイダーであり、治験施設では実施可能とは考えられていない</a:t>
            </a:r>
            <a:endParaRPr lang="en-US" altLang="ja-JP" sz="1600" dirty="0"/>
          </a:p>
          <a:p>
            <a:pPr marL="1085850" lvl="3">
              <a:spcBef>
                <a:spcPts val="1000"/>
              </a:spcBef>
            </a:pPr>
            <a:r>
              <a:rPr lang="ja-JP" altLang="en-US" sz="1400" dirty="0"/>
              <a:t>スポンサー、</a:t>
            </a:r>
            <a:r>
              <a:rPr lang="en-US" altLang="ja-JP" sz="1400" dirty="0"/>
              <a:t>CRO </a:t>
            </a:r>
            <a:r>
              <a:rPr lang="ja-JP" altLang="en-US" sz="1400" dirty="0"/>
              <a:t>及びサービスプロバイダー：一般に、遠隔地のスタッ フ又は世界中の会社の拠点が体系的にコミュニケーションできるような先進技術、電子システム 及び仮想作業環境を自由に利用できることが多いため、これらの技術により、検査官が関連システムに遠隔でアクセスし、検査中に適切なコミュニケーション設定を行うことが可能となる場合がある</a:t>
            </a:r>
            <a:endParaRPr lang="en-US" altLang="ja-JP" sz="1400" dirty="0"/>
          </a:p>
          <a:p>
            <a:pPr marL="1085850" lvl="3">
              <a:spcBef>
                <a:spcPts val="1000"/>
              </a:spcBef>
            </a:pPr>
            <a:r>
              <a:rPr lang="ja-JP" altLang="en-US" sz="1400" dirty="0"/>
              <a:t>治験施設：治験施設スタッフへの負担、原資料閲覧に対する現地の法的要件、治験施設スタッフ</a:t>
            </a:r>
            <a:r>
              <a:rPr lang="en-US" altLang="ja-JP" sz="1400" dirty="0"/>
              <a:t>/</a:t>
            </a:r>
            <a:r>
              <a:rPr lang="ja-JP" altLang="en-US" sz="1400" dirty="0"/>
              <a:t>査察官によるシステムへのアクセス制限の可能性</a:t>
            </a:r>
            <a:endParaRPr lang="en-US" altLang="ja-JP" sz="1400" dirty="0"/>
          </a:p>
          <a:p>
            <a:pPr marL="685800" lvl="2" indent="-285750">
              <a:spcBef>
                <a:spcPts val="1000"/>
              </a:spcBef>
              <a:buClrTx/>
              <a:buFont typeface="Arial" panose="020B0604020202020204" pitchFamily="34" charset="0"/>
              <a:buChar char="•"/>
            </a:pPr>
            <a:r>
              <a:rPr lang="ja-JP" altLang="en-US" sz="1600" dirty="0"/>
              <a:t>リモートでの査察が実施できるかどうかは、施設の種類、査察の範囲と性質、</a:t>
            </a:r>
            <a:r>
              <a:rPr lang="en-US" altLang="ja-JP" sz="1600" dirty="0"/>
              <a:t>CRO</a:t>
            </a:r>
            <a:r>
              <a:rPr lang="ja-JP" altLang="en-US" sz="1600" dirty="0"/>
              <a:t>およびサービスプロバイダーに委任された活動、査察官の査察履歴を考慮して判断される</a:t>
            </a:r>
            <a:endParaRPr lang="en-US" altLang="ja-JP" sz="1600" dirty="0"/>
          </a:p>
          <a:p>
            <a:pPr marL="685800" lvl="2" indent="-285750">
              <a:spcBef>
                <a:spcPts val="1000"/>
              </a:spcBef>
              <a:buClrTx/>
              <a:buFont typeface="Arial" panose="020B0604020202020204" pitchFamily="34" charset="0"/>
              <a:buChar char="•"/>
            </a:pPr>
            <a:r>
              <a:rPr lang="ja-JP" altLang="en-US" sz="1600" dirty="0"/>
              <a:t>査察には、</a:t>
            </a:r>
            <a:r>
              <a:rPr lang="en-US" altLang="ja-JP" sz="1600" dirty="0"/>
              <a:t>EMA</a:t>
            </a:r>
            <a:r>
              <a:rPr lang="ja-JP" altLang="en-US" sz="1600" dirty="0"/>
              <a:t>が要求するの</a:t>
            </a:r>
            <a:r>
              <a:rPr lang="en-US" altLang="ja-JP" sz="1600" dirty="0"/>
              <a:t>GCP</a:t>
            </a:r>
            <a:r>
              <a:rPr lang="ja-JP" altLang="en-US" sz="1600" dirty="0"/>
              <a:t>査察の実施手順 </a:t>
            </a:r>
            <a:r>
              <a:rPr lang="en-US" altLang="ja-JP" sz="1600" dirty="0"/>
              <a:t>(INS-GCP-3) </a:t>
            </a:r>
            <a:r>
              <a:rPr lang="ja-JP" altLang="en-US" sz="1600" dirty="0"/>
              <a:t>が適用される</a:t>
            </a:r>
            <a:endParaRPr lang="en-US" altLang="ja-JP" sz="1600" dirty="0"/>
          </a:p>
          <a:p>
            <a:pPr marL="685800" lvl="2" indent="-285750">
              <a:spcBef>
                <a:spcPts val="1000"/>
              </a:spcBef>
              <a:buClrTx/>
              <a:buFont typeface="Arial" panose="020B0604020202020204" pitchFamily="34" charset="0"/>
              <a:buChar char="•"/>
            </a:pPr>
            <a:r>
              <a:rPr lang="ja-JP" altLang="en-US" sz="1600" dirty="0"/>
              <a:t>リモート検査の報告は、</a:t>
            </a:r>
            <a:r>
              <a:rPr lang="en-US" altLang="ja-JP" sz="1600" dirty="0"/>
              <a:t>CHMP </a:t>
            </a:r>
            <a:r>
              <a:rPr lang="ja-JP" altLang="en-US" sz="1600" dirty="0"/>
              <a:t>が要求する </a:t>
            </a:r>
            <a:r>
              <a:rPr lang="en-US" altLang="ja-JP" sz="1600" dirty="0"/>
              <a:t>GCP </a:t>
            </a:r>
            <a:r>
              <a:rPr lang="ja-JP" altLang="en-US" sz="1600" dirty="0"/>
              <a:t>検査の報告に関する標準手順 </a:t>
            </a:r>
            <a:r>
              <a:rPr lang="en-US" altLang="ja-JP" sz="1600" dirty="0"/>
              <a:t>(INS-GCP-4) </a:t>
            </a:r>
            <a:r>
              <a:rPr lang="ja-JP" altLang="en-US" sz="1600" dirty="0"/>
              <a:t>に従って行われる</a:t>
            </a:r>
            <a:endParaRPr lang="ja-JP" altLang="en-US" sz="1400" dirty="0"/>
          </a:p>
        </p:txBody>
      </p:sp>
      <p:sp>
        <p:nvSpPr>
          <p:cNvPr id="5" name="コンテンツ プレースホルダー 2"/>
          <p:cNvSpPr txBox="1">
            <a:spLocks/>
          </p:cNvSpPr>
          <p:nvPr/>
        </p:nvSpPr>
        <p:spPr>
          <a:xfrm>
            <a:off x="407368" y="1174377"/>
            <a:ext cx="10515600" cy="95847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342900" indent="-342900">
              <a:spcBef>
                <a:spcPct val="20000"/>
              </a:spcBef>
              <a:buClr>
                <a:srgbClr val="0033CC"/>
              </a:buClr>
              <a:buFont typeface="Wingdings" pitchFamily="2" charset="2"/>
              <a:buChar char="Ø"/>
            </a:pPr>
            <a:r>
              <a:rPr lang="en-US" altLang="ja-JP" sz="2400" b="1" dirty="0">
                <a:latin typeface="Meiryo UI" panose="020B0604030504040204" pitchFamily="50" charset="-128"/>
                <a:ea typeface="Meiryo UI" panose="020B0604030504040204" pitchFamily="50" charset="-128"/>
              </a:rPr>
              <a:t>COVID-19</a:t>
            </a:r>
            <a:r>
              <a:rPr lang="ja-JP" altLang="en-US" sz="2400" b="1" dirty="0">
                <a:latin typeface="Meiryo UI" panose="020B0604030504040204" pitchFamily="50" charset="-128"/>
                <a:ea typeface="Meiryo UI" panose="020B0604030504040204" pitchFamily="50" charset="-128"/>
              </a:rPr>
              <a:t>パンデミックの際にリモート</a:t>
            </a:r>
            <a:r>
              <a:rPr lang="en-US" altLang="ja-JP" sz="2400" b="1" dirty="0">
                <a:latin typeface="Meiryo UI" panose="020B0604030504040204" pitchFamily="50" charset="-128"/>
                <a:ea typeface="Meiryo UI" panose="020B0604030504040204" pitchFamily="50" charset="-128"/>
              </a:rPr>
              <a:t>GCP</a:t>
            </a:r>
            <a:r>
              <a:rPr lang="ja-JP" altLang="en-US" sz="2400" b="1" dirty="0">
                <a:latin typeface="Meiryo UI" panose="020B0604030504040204" pitchFamily="50" charset="-128"/>
                <a:ea typeface="Meiryo UI" panose="020B0604030504040204" pitchFamily="50" charset="-128"/>
              </a:rPr>
              <a:t>査察を実施するためのガイダンス</a:t>
            </a:r>
            <a:endParaRPr lang="en-US" altLang="ja-JP" sz="2400" b="1" dirty="0">
              <a:latin typeface="Meiryo UI" panose="020B0604030504040204" pitchFamily="50" charset="-128"/>
              <a:ea typeface="Meiryo UI" panose="020B0604030504040204" pitchFamily="50" charset="-128"/>
            </a:endParaRPr>
          </a:p>
          <a:p>
            <a:pPr marL="742950" lvl="1" indent="-285750">
              <a:spcBef>
                <a:spcPct val="20000"/>
              </a:spcBef>
              <a:buClr>
                <a:srgbClr val="0033CC"/>
              </a:buClr>
              <a:buFont typeface="Wingdings" pitchFamily="2" charset="2"/>
              <a:buChar char="n"/>
            </a:pPr>
            <a:r>
              <a:rPr lang="en-US" altLang="ja-JP" sz="2000" b="1" dirty="0">
                <a:latin typeface="Meiryo UI" panose="020B0604030504040204" pitchFamily="50" charset="-128"/>
                <a:ea typeface="Meiryo UI" panose="020B0604030504040204" pitchFamily="50" charset="-128"/>
              </a:rPr>
              <a:t>Guidance on remote GCP inspections during the COVID19 pandemic</a:t>
            </a:r>
            <a:r>
              <a:rPr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June 2020.</a:t>
            </a:r>
            <a:r>
              <a:rPr lang="ja-JP" altLang="en-US" sz="2000" b="1" dirty="0">
                <a:latin typeface="Meiryo UI" panose="020B0604030504040204" pitchFamily="50" charset="-128"/>
                <a:ea typeface="Meiryo UI" panose="020B0604030504040204" pitchFamily="50" charset="-128"/>
              </a:rPr>
              <a:t>）</a:t>
            </a:r>
            <a:endParaRPr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4AD594A6-1ED7-E027-CA1B-FD5FBD93544B}"/>
              </a:ext>
            </a:extLst>
          </p:cNvPr>
          <p:cNvPicPr>
            <a:picLocks noChangeAspect="1"/>
          </p:cNvPicPr>
          <p:nvPr/>
        </p:nvPicPr>
        <p:blipFill>
          <a:blip r:embed="rId2"/>
          <a:stretch>
            <a:fillRect/>
          </a:stretch>
        </p:blipFill>
        <p:spPr>
          <a:xfrm>
            <a:off x="8832304" y="1906822"/>
            <a:ext cx="3237257" cy="4834547"/>
          </a:xfrm>
          <a:prstGeom prst="rect">
            <a:avLst/>
          </a:prstGeom>
        </p:spPr>
      </p:pic>
    </p:spTree>
    <p:extLst>
      <p:ext uri="{BB962C8B-B14F-4D97-AF65-F5344CB8AC3E}">
        <p14:creationId xmlns:p14="http://schemas.microsoft.com/office/powerpoint/2010/main" val="826570402"/>
      </p:ext>
    </p:extLst>
  </p:cSld>
  <p:clrMapOvr>
    <a:masterClrMapping/>
  </p:clrMapOvr>
</p:sld>
</file>

<file path=ppt/theme/theme1.xml><?xml version="1.0" encoding="utf-8"?>
<a:theme xmlns:a="http://schemas.openxmlformats.org/drawingml/2006/main" name="製薬協テンプレート">
  <a:themeElements>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製薬協テンプレート">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381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製薬協テンプレー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製薬協テンプレー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製薬協テンプレー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製薬協テンプレー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製薬協テンプレー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製薬協テンプレー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製薬協テンプレー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製薬協テンプレー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製薬協テンプレー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製薬協テンプレー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製薬協テンプレー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JPMA">
  <a:themeElements>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新しいプレゼンテーショ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1" i="0" u="none" strike="noStrike" cap="none" normalizeH="0" baseline="0" smtClean="0">
            <a:ln>
              <a:noFill/>
            </a:ln>
            <a:solidFill>
              <a:schemeClr val="tx2"/>
            </a:solidFill>
            <a:effectLst/>
            <a:latin typeface="Times" pitchFamily="18" charset="0"/>
            <a:ea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3200" b="1" i="0" u="none" strike="noStrike" cap="none" normalizeH="0" baseline="0" smtClean="0">
            <a:ln>
              <a:noFill/>
            </a:ln>
            <a:solidFill>
              <a:schemeClr val="tx2"/>
            </a:solidFill>
            <a:effectLst/>
            <a:latin typeface="Times" pitchFamily="18" charset="0"/>
            <a:ea typeface="ＭＳ Ｐゴシック" charset="-128"/>
          </a:defRPr>
        </a:defPPr>
      </a:lstStyle>
    </a:lnDef>
    <a:txDef>
      <a:spPr>
        <a:noFill/>
      </a:spPr>
      <a:bodyPr wrap="none" rtlCol="0">
        <a:spAutoFit/>
      </a:bodyPr>
      <a:lstStyle>
        <a:defPPr>
          <a:defRPr kumimoji="1" sz="2000" dirty="0" smtClean="0"/>
        </a:defPPr>
      </a:lstStyle>
    </a:txDef>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製薬協テンプレー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テンプレ3(製薬協)ワイド</Template>
  <TotalTime>7928</TotalTime>
  <Words>2840</Words>
  <Application>Microsoft Office PowerPoint</Application>
  <PresentationFormat>ワイド画面</PresentationFormat>
  <Paragraphs>184</Paragraphs>
  <Slides>13</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13</vt:i4>
      </vt:variant>
    </vt:vector>
  </HeadingPairs>
  <TitlesOfParts>
    <vt:vector size="22" baseType="lpstr">
      <vt:lpstr>Meiryo UI</vt:lpstr>
      <vt:lpstr>ＭＳ Ｐゴシック</vt:lpstr>
      <vt:lpstr>游ゴシック</vt:lpstr>
      <vt:lpstr>Arial</vt:lpstr>
      <vt:lpstr>Times</vt:lpstr>
      <vt:lpstr>Times New Roman</vt:lpstr>
      <vt:lpstr>Wingdings</vt:lpstr>
      <vt:lpstr>製薬協テンプレート</vt:lpstr>
      <vt:lpstr>JPMA</vt:lpstr>
      <vt:lpstr>電子化情報の規制要件・発出物ハンドブック 付録 リモート調査（査察）について</vt:lpstr>
      <vt:lpstr>リモート調査（査察）</vt:lpstr>
      <vt:lpstr>ICMRA （International Coalition of Medicines Regulatory Authorities、薬事規制当局国際連携組織）</vt:lpstr>
      <vt:lpstr>PMDA</vt:lpstr>
      <vt:lpstr>リモート調査の具体的な手順等</vt:lpstr>
      <vt:lpstr>FDA</vt:lpstr>
      <vt:lpstr>PowerPoint プレゼンテーション</vt:lpstr>
      <vt:lpstr>PowerPoint プレゼンテーション</vt:lpstr>
      <vt:lpstr>EMA</vt:lpstr>
      <vt:lpstr>MHRA</vt:lpstr>
      <vt:lpstr>MHRA</vt:lpstr>
      <vt:lpstr>リンク集（１）</vt:lpstr>
      <vt:lpstr>リンク集（２）</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署名と電子署名</dc:title>
  <cp:lastModifiedBy>SHINGAI Kohei (新開 浩平)</cp:lastModifiedBy>
  <cp:revision>533</cp:revision>
  <cp:lastPrinted>2020-11-11T02:41:34Z</cp:lastPrinted>
  <dcterms:created xsi:type="dcterms:W3CDTF">2020-07-27T05:49:14Z</dcterms:created>
  <dcterms:modified xsi:type="dcterms:W3CDTF">2023-03-20T06:50:08Z</dcterms:modified>
</cp:coreProperties>
</file>