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9" r:id="rId5"/>
  </p:sldMasterIdLst>
  <p:notesMasterIdLst>
    <p:notesMasterId r:id="rId32"/>
  </p:notesMasterIdLst>
  <p:sldIdLst>
    <p:sldId id="649" r:id="rId6"/>
    <p:sldId id="611" r:id="rId7"/>
    <p:sldId id="616" r:id="rId8"/>
    <p:sldId id="642" r:id="rId9"/>
    <p:sldId id="622" r:id="rId10"/>
    <p:sldId id="644" r:id="rId11"/>
    <p:sldId id="576" r:id="rId12"/>
    <p:sldId id="577" r:id="rId13"/>
    <p:sldId id="578" r:id="rId14"/>
    <p:sldId id="579" r:id="rId15"/>
    <p:sldId id="580" r:id="rId16"/>
    <p:sldId id="615" r:id="rId17"/>
    <p:sldId id="598" r:id="rId18"/>
    <p:sldId id="613" r:id="rId19"/>
    <p:sldId id="596" r:id="rId20"/>
    <p:sldId id="597" r:id="rId21"/>
    <p:sldId id="256" r:id="rId22"/>
    <p:sldId id="645" r:id="rId23"/>
    <p:sldId id="646" r:id="rId24"/>
    <p:sldId id="647" r:id="rId25"/>
    <p:sldId id="587" r:id="rId26"/>
    <p:sldId id="625" r:id="rId27"/>
    <p:sldId id="643" r:id="rId28"/>
    <p:sldId id="641" r:id="rId29"/>
    <p:sldId id="630" r:id="rId30"/>
    <p:sldId id="650" r:id="rId3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5772B-32FC-2F8B-FD27-E8C4664ABA45}" name="平林 文子" initials="文平" userId="S::hirabayashi@rad-ar.or.jp::f3c5e23a-f2af-43be-863c-09e1279e2d02" providerId="AD"/>
  <p188:author id="{54AF7532-4C23-FA1B-4093-EEF3CAD2EF1C}" name="Takemoto,Shinya 竹本信也(セイフティサイエンス第二部)" initials="ST" userId="S::096733@chugai.biz::138d21bc-0f96-4f09-872b-caa2b0ee303c" providerId="AD"/>
  <p188:author id="{F4E0BA34-5C7B-987B-5F5A-E92FF5CC78FA}" name="Imasaki, Masafumi(DRPV)今崎 雅史" initials="今" userId="S::masafumi.imasaki@shionogi.co.jp::08b320ec-22a2-45ae-8700-c0dc5b302a59" providerId="AD"/>
  <p188:author id="{EA2D9781-E043-FD94-6DEB-10C72E9E2DAE}" name="俵木 登美子" initials="登俵" userId="S::tawaragi@rad-ar.or.jp::67aba967-dc91-4608-8690-043306d0f0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安井 舞" initials="安井" lastIdx="4" clrIdx="0">
    <p:extLst>
      <p:ext uri="{19B8F6BF-5375-455C-9EA6-DF929625EA0E}">
        <p15:presenceInfo xmlns:p15="http://schemas.microsoft.com/office/powerpoint/2012/main" userId="S::yasui@rad-ar.or.jp::428babe7-8713-4824-bd33-4c5529f0f0a8" providerId="AD"/>
      </p:ext>
    </p:extLst>
  </p:cmAuthor>
  <p:cmAuthor id="2" name="toyomi atsushi" initials="ta" lastIdx="10" clrIdx="1">
    <p:extLst>
      <p:ext uri="{19B8F6BF-5375-455C-9EA6-DF929625EA0E}">
        <p15:presenceInfo xmlns:p15="http://schemas.microsoft.com/office/powerpoint/2012/main" userId="b770b8f80e93b1bd" providerId="Windows Live"/>
      </p:ext>
    </p:extLst>
  </p:cmAuthor>
  <p:cmAuthor id="3" name="日薬広報課" initials="日薬広報課" lastIdx="5" clrIdx="2">
    <p:extLst>
      <p:ext uri="{19B8F6BF-5375-455C-9EA6-DF929625EA0E}">
        <p15:presenceInfo xmlns:p15="http://schemas.microsoft.com/office/powerpoint/2012/main" userId="日薬広報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3333FF"/>
    <a:srgbClr val="FFFBF5"/>
    <a:srgbClr val="3D6BAE"/>
    <a:srgbClr val="EDEDED"/>
    <a:srgbClr val="FFDD9C"/>
    <a:srgbClr val="FCC000"/>
    <a:srgbClr val="FFFF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9" autoAdjust="0"/>
  </p:normalViewPr>
  <p:slideViewPr>
    <p:cSldViewPr snapToGrid="0">
      <p:cViewPr varScale="1">
        <p:scale>
          <a:sx n="57" d="100"/>
          <a:sy n="57" d="100"/>
        </p:scale>
        <p:origin x="15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俵木 登美子" userId="67aba967-dc91-4608-8690-043306d0f06f" providerId="ADAL" clId="{8A899972-9F73-4E29-9B11-6D749405EDC2}"/>
    <pc:docChg chg="custSel modSld">
      <pc:chgData name="俵木 登美子" userId="67aba967-dc91-4608-8690-043306d0f06f" providerId="ADAL" clId="{8A899972-9F73-4E29-9B11-6D749405EDC2}" dt="2026-03-16T04:47:34.435" v="0" actId="478"/>
      <pc:docMkLst>
        <pc:docMk/>
      </pc:docMkLst>
      <pc:sldChg chg="delSp mod">
        <pc:chgData name="俵木 登美子" userId="67aba967-dc91-4608-8690-043306d0f06f" providerId="ADAL" clId="{8A899972-9F73-4E29-9B11-6D749405EDC2}" dt="2026-03-16T04:47:34.435" v="0" actId="478"/>
        <pc:sldMkLst>
          <pc:docMk/>
          <pc:sldMk cId="1629749091" sldId="650"/>
        </pc:sldMkLst>
      </pc:sldChg>
    </pc:docChg>
  </pc:docChgLst>
  <pc:docChgLst>
    <pc:chgData name="平林 文子" userId="f3c5e23a-f2af-43be-863c-09e1279e2d02" providerId="ADAL" clId="{6A6ABF2F-3E53-420F-90D2-B5A68049263A}"/>
    <pc:docChg chg="undo custSel delSld modSld">
      <pc:chgData name="平林 文子" userId="f3c5e23a-f2af-43be-863c-09e1279e2d02" providerId="ADAL" clId="{6A6ABF2F-3E53-420F-90D2-B5A68049263A}" dt="2026-03-27T05:07:10.557" v="202" actId="20577"/>
      <pc:docMkLst>
        <pc:docMk/>
      </pc:docMkLst>
      <pc:sldChg chg="delSp mod">
        <pc:chgData name="平林 文子" userId="f3c5e23a-f2af-43be-863c-09e1279e2d02" providerId="ADAL" clId="{6A6ABF2F-3E53-420F-90D2-B5A68049263A}" dt="2026-03-17T04:27:28.118" v="25" actId="21"/>
        <pc:sldMkLst>
          <pc:docMk/>
          <pc:sldMk cId="2138453002" sldId="256"/>
        </pc:sldMkLst>
      </pc:sldChg>
      <pc:sldChg chg="delSp mod">
        <pc:chgData name="平林 文子" userId="f3c5e23a-f2af-43be-863c-09e1279e2d02" providerId="ADAL" clId="{6A6ABF2F-3E53-420F-90D2-B5A68049263A}" dt="2026-03-27T05:02:30.295" v="105" actId="21"/>
        <pc:sldMkLst>
          <pc:docMk/>
          <pc:sldMk cId="1508787159" sldId="576"/>
        </pc:sldMkLst>
        <pc:spChg chg="del">
          <ac:chgData name="平林 文子" userId="f3c5e23a-f2af-43be-863c-09e1279e2d02" providerId="ADAL" clId="{6A6ABF2F-3E53-420F-90D2-B5A68049263A}" dt="2026-03-27T05:02:30.295" v="105" actId="21"/>
          <ac:spMkLst>
            <pc:docMk/>
            <pc:sldMk cId="1508787159" sldId="576"/>
            <ac:spMk id="4" creationId="{588E4487-79E5-DEFD-EEBE-3A58BBB370DB}"/>
          </ac:spMkLst>
        </pc:spChg>
      </pc:sldChg>
      <pc:sldChg chg="delSp mod">
        <pc:chgData name="平林 文子" userId="f3c5e23a-f2af-43be-863c-09e1279e2d02" providerId="ADAL" clId="{6A6ABF2F-3E53-420F-90D2-B5A68049263A}" dt="2026-03-17T04:27:04.381" v="23" actId="21"/>
        <pc:sldMkLst>
          <pc:docMk/>
          <pc:sldMk cId="2395466293" sldId="579"/>
        </pc:sldMkLst>
      </pc:sldChg>
      <pc:sldChg chg="delSp mod">
        <pc:chgData name="平林 文子" userId="f3c5e23a-f2af-43be-863c-09e1279e2d02" providerId="ADAL" clId="{6A6ABF2F-3E53-420F-90D2-B5A68049263A}" dt="2026-03-17T04:27:19.031" v="24" actId="21"/>
        <pc:sldMkLst>
          <pc:docMk/>
          <pc:sldMk cId="2700014914" sldId="597"/>
        </pc:sldMkLst>
      </pc:sldChg>
      <pc:sldChg chg="delSp mod">
        <pc:chgData name="平林 文子" userId="f3c5e23a-f2af-43be-863c-09e1279e2d02" providerId="ADAL" clId="{6A6ABF2F-3E53-420F-90D2-B5A68049263A}" dt="2026-03-17T04:26:17.960" v="18" actId="21"/>
        <pc:sldMkLst>
          <pc:docMk/>
          <pc:sldMk cId="4174624031" sldId="611"/>
        </pc:sldMkLst>
      </pc:sldChg>
      <pc:sldChg chg="addSp delSp mod modCm modNotesTx">
        <pc:chgData name="平林 文子" userId="f3c5e23a-f2af-43be-863c-09e1279e2d02" providerId="ADAL" clId="{6A6ABF2F-3E53-420F-90D2-B5A68049263A}" dt="2026-03-27T05:07:10.557" v="202" actId="20577"/>
        <pc:sldMkLst>
          <pc:docMk/>
          <pc:sldMk cId="3339397269" sldId="616"/>
        </pc:sldMkLst>
        <pc:spChg chg="add del">
          <ac:chgData name="平林 文子" userId="f3c5e23a-f2af-43be-863c-09e1279e2d02" providerId="ADAL" clId="{6A6ABF2F-3E53-420F-90D2-B5A68049263A}" dt="2026-03-17T04:26:29.950" v="20" actId="21"/>
          <ac:spMkLst>
            <pc:docMk/>
            <pc:sldMk cId="3339397269" sldId="616"/>
            <ac:spMk id="2" creationId="{BFD44E51-D144-4684-8B63-BAC4DEA75C06}"/>
          </ac:spMkLst>
        </pc:spChg>
        <pc:extLst>
          <p:ext xmlns:p="http://schemas.openxmlformats.org/presentationml/2006/main" uri="{D6D511B9-2390-475A-947B-AFAB55BFBCF1}">
            <pc226:cmChg xmlns:pc226="http://schemas.microsoft.com/office/powerpoint/2022/06/main/command" chg="mod">
              <pc226:chgData name="平林 文子" userId="f3c5e23a-f2af-43be-863c-09e1279e2d02" providerId="ADAL" clId="{6A6ABF2F-3E53-420F-90D2-B5A68049263A}" dt="2026-03-17T04:26:29.950" v="20" actId="21"/>
              <pc2:cmMkLst xmlns:pc2="http://schemas.microsoft.com/office/powerpoint/2019/9/main/command">
                <pc:docMk/>
                <pc:sldMk cId="3339397269" sldId="616"/>
                <pc2:cmMk id="{A6B84865-6C88-40AA-9164-DE4975BD4114}"/>
              </pc2:cmMkLst>
            </pc226:cmChg>
          </p:ext>
        </pc:extLst>
      </pc:sldChg>
      <pc:sldChg chg="delSp mod">
        <pc:chgData name="平林 文子" userId="f3c5e23a-f2af-43be-863c-09e1279e2d02" providerId="ADAL" clId="{6A6ABF2F-3E53-420F-90D2-B5A68049263A}" dt="2026-03-17T04:26:47.275" v="22" actId="21"/>
        <pc:sldMkLst>
          <pc:docMk/>
          <pc:sldMk cId="3774212904" sldId="642"/>
        </pc:sldMkLst>
      </pc:sldChg>
      <pc:sldChg chg="delSp mod">
        <pc:chgData name="平林 文子" userId="f3c5e23a-f2af-43be-863c-09e1279e2d02" providerId="ADAL" clId="{6A6ABF2F-3E53-420F-90D2-B5A68049263A}" dt="2026-03-17T04:28:01.044" v="30" actId="21"/>
        <pc:sldMkLst>
          <pc:docMk/>
          <pc:sldMk cId="3246347881" sldId="643"/>
        </pc:sldMkLst>
      </pc:sldChg>
      <pc:sldChg chg="delSp mod">
        <pc:chgData name="平林 文子" userId="f3c5e23a-f2af-43be-863c-09e1279e2d02" providerId="ADAL" clId="{6A6ABF2F-3E53-420F-90D2-B5A68049263A}" dt="2026-03-17T04:27:39.399" v="27" actId="21"/>
        <pc:sldMkLst>
          <pc:docMk/>
          <pc:sldMk cId="3953229376" sldId="646"/>
        </pc:sldMkLst>
      </pc:sldChg>
      <pc:sldChg chg="delSp modSp mod">
        <pc:chgData name="平林 文子" userId="f3c5e23a-f2af-43be-863c-09e1279e2d02" providerId="ADAL" clId="{6A6ABF2F-3E53-420F-90D2-B5A68049263A}" dt="2026-03-17T04:58:02.410" v="104" actId="1076"/>
        <pc:sldMkLst>
          <pc:docMk/>
          <pc:sldMk cId="1629749091" sldId="650"/>
        </pc:sldMkLst>
        <pc:spChg chg="mod">
          <ac:chgData name="平林 文子" userId="f3c5e23a-f2af-43be-863c-09e1279e2d02" providerId="ADAL" clId="{6A6ABF2F-3E53-420F-90D2-B5A68049263A}" dt="2026-03-17T04:57:36.367" v="103" actId="20577"/>
          <ac:spMkLst>
            <pc:docMk/>
            <pc:sldMk cId="1629749091" sldId="650"/>
            <ac:spMk id="27" creationId="{52352484-75B5-9FFC-9867-11C60B456C1B}"/>
          </ac:spMkLst>
        </pc:spChg>
        <pc:spChg chg="mod">
          <ac:chgData name="平林 文子" userId="f3c5e23a-f2af-43be-863c-09e1279e2d02" providerId="ADAL" clId="{6A6ABF2F-3E53-420F-90D2-B5A68049263A}" dt="2026-03-17T04:21:39.130" v="17" actId="255"/>
          <ac:spMkLst>
            <pc:docMk/>
            <pc:sldMk cId="1629749091" sldId="650"/>
            <ac:spMk id="42" creationId="{2E29EE26-3687-1238-58DF-B046089B290C}"/>
          </ac:spMkLst>
        </pc:spChg>
        <pc:picChg chg="mod">
          <ac:chgData name="平林 文子" userId="f3c5e23a-f2af-43be-863c-09e1279e2d02" providerId="ADAL" clId="{6A6ABF2F-3E53-420F-90D2-B5A68049263A}" dt="2026-03-17T04:58:02.410" v="104" actId="1076"/>
          <ac:picMkLst>
            <pc:docMk/>
            <pc:sldMk cId="1629749091" sldId="650"/>
            <ac:picMk id="3" creationId="{49DE5FA0-C7AF-09F7-5B3C-80B97A0CFC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B80DFAF-8FB9-4F8F-87F5-F87ADADAEF45}"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AF5A4E-4014-47C8-ADD9-58AA037EA27E}" type="slidenum">
              <a:rPr kumimoji="1" lang="ja-JP" altLang="en-US" smtClean="0"/>
              <a:t>‹#›</a:t>
            </a:fld>
            <a:endParaRPr kumimoji="1" lang="ja-JP" altLang="en-US"/>
          </a:p>
        </p:txBody>
      </p:sp>
    </p:spTree>
    <p:extLst>
      <p:ext uri="{BB962C8B-B14F-4D97-AF65-F5344CB8AC3E}">
        <p14:creationId xmlns:p14="http://schemas.microsoft.com/office/powerpoint/2010/main" val="27208971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要旨：医療に関係する様々な情報が溢れるなか、鵜のみにしてしまうことは危険ということを知って、どのようなことに気をつけるべきか紹介します。</a:t>
            </a:r>
            <a:endParaRPr kumimoji="1" lang="en-US" altLang="ja-JP" dirty="0"/>
          </a:p>
          <a:p>
            <a:r>
              <a:rPr kumimoji="1" lang="ja-JP" altLang="en-US" dirty="0"/>
              <a:t>台本：みなさん、こんにちは。今日は情報の見分け方についてお話します。ここにある絵は、鵜が情報を丸呑みしている様子を禁止するマークです。</a:t>
            </a:r>
            <a:endParaRPr kumimoji="1" lang="en-US" altLang="ja-JP" dirty="0"/>
          </a:p>
          <a:p>
            <a:r>
              <a:rPr kumimoji="1" lang="ja-JP" altLang="en-US" dirty="0"/>
              <a:t>　　　　情報の鵜呑みは危険というお話をさせていただきます。　</a:t>
            </a:r>
            <a:r>
              <a:rPr kumimoji="1" lang="en-US" altLang="ja-JP" dirty="0"/>
              <a:t>20</a:t>
            </a:r>
            <a:r>
              <a:rPr kumimoji="1" lang="ja-JP" altLang="en-US" dirty="0"/>
              <a:t>分程度のお話ですので、気楽にお付き合いください。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0789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要旨：よくある発毛剤の例で、参加者同士で「見極め方」の意見交換をしてもらいます。</a:t>
            </a:r>
            <a:endParaRPr kumimoji="1" lang="en-US" altLang="ja-JP" dirty="0"/>
          </a:p>
          <a:p>
            <a:r>
              <a:rPr kumimoji="1" lang="ja-JP" altLang="en-US" dirty="0"/>
              <a:t>台本：次に、このような広告はよく見かけると思います。この広告でチェックしなければいけないところはどのようなことでしょうか？お隣同士で</a:t>
            </a:r>
            <a:r>
              <a:rPr kumimoji="1" lang="en-US" altLang="ja-JP" dirty="0"/>
              <a:t>3</a:t>
            </a:r>
            <a:r>
              <a:rPr kumimoji="1" lang="ja-JP" altLang="en-US" dirty="0"/>
              <a:t>分間、話し合ってみてください。</a:t>
            </a:r>
            <a:endParaRPr kumimoji="1" lang="en-US" altLang="ja-JP" dirty="0"/>
          </a:p>
          <a:p>
            <a:r>
              <a:rPr kumimoji="1" lang="ja-JP" altLang="en-US" dirty="0"/>
              <a:t>　　　　　いかがでしたか？〇〇さん、どんな意見がありましたか？　　そうですね。</a:t>
            </a: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10</a:t>
            </a:fld>
            <a:endParaRPr kumimoji="1" lang="ja-JP" altLang="en-US"/>
          </a:p>
        </p:txBody>
      </p:sp>
    </p:spTree>
    <p:extLst>
      <p:ext uri="{BB962C8B-B14F-4D97-AF65-F5344CB8AC3E}">
        <p14:creationId xmlns:p14="http://schemas.microsoft.com/office/powerpoint/2010/main" val="313028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要旨：参加者同士で話し合った内容が、スライドのコメントと比べて、自分がどちら側に近いかを確認します。左側は純粋無垢な猫が何でも鵜呑みにしたコメント、</a:t>
            </a:r>
            <a:endParaRPr kumimoji="1" lang="en-US" altLang="ja-JP"/>
          </a:p>
          <a:p>
            <a:r>
              <a:rPr kumimoji="1" lang="ja-JP" altLang="en-US"/>
              <a:t>　　　　右側はかなり、注意した見方のコメント、真ん中は具体的な比較や指標についてコメントしています。</a:t>
            </a:r>
            <a:endParaRPr kumimoji="1" lang="en-US" altLang="ja-JP"/>
          </a:p>
          <a:p>
            <a:r>
              <a:rPr kumimoji="1" lang="ja-JP" altLang="en-US"/>
              <a:t>台本：皆さんが意見交換した内容は左右、どちらに近いものだったでしょうか？イエローの吹き出しは「鵜呑み」傾向にあります。少なくてもグリーンやブルーの視点が大切です。</a:t>
            </a: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11</a:t>
            </a:fld>
            <a:endParaRPr kumimoji="1" lang="ja-JP" altLang="en-US"/>
          </a:p>
        </p:txBody>
      </p:sp>
    </p:spTree>
    <p:extLst>
      <p:ext uri="{BB962C8B-B14F-4D97-AF65-F5344CB8AC3E}">
        <p14:creationId xmlns:p14="http://schemas.microsoft.com/office/powerpoint/2010/main" val="336940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pPr rtl="0" eaLnBrk="1" fontAlgn="ctr" latinLnBrk="0" hangingPunct="1"/>
            <a:r>
              <a:rPr kumimoji="1" lang="ja-JP" altLang="en-US" sz="1200" b="0" i="0" u="none" strike="noStrike" kern="1200">
                <a:solidFill>
                  <a:schemeClr val="tx1"/>
                </a:solidFill>
                <a:effectLst/>
                <a:latin typeface="+mn-lt"/>
                <a:ea typeface="+mn-ea"/>
                <a:cs typeface="+mn-cs"/>
              </a:rPr>
              <a:t>要旨：</a:t>
            </a:r>
            <a:r>
              <a:rPr kumimoji="1" lang="ja-JP" altLang="ja-JP" sz="1200" b="0" i="0" u="none" strike="noStrike" kern="1200">
                <a:solidFill>
                  <a:schemeClr val="tx1"/>
                </a:solidFill>
                <a:effectLst/>
                <a:latin typeface="+mn-lt"/>
                <a:ea typeface="+mn-ea"/>
                <a:cs typeface="+mn-cs"/>
              </a:rPr>
              <a:t>信頼できる情報かどうかをみるポイント</a:t>
            </a:r>
            <a:r>
              <a:rPr kumimoji="1" lang="ja-JP" altLang="en-US" sz="1200" b="0" i="0" u="none" strike="noStrike" kern="1200">
                <a:solidFill>
                  <a:schemeClr val="tx1"/>
                </a:solidFill>
                <a:effectLst/>
                <a:latin typeface="+mn-lt"/>
                <a:ea typeface="+mn-ea"/>
                <a:cs typeface="+mn-cs"/>
              </a:rPr>
              <a:t>にはいろいろなものがあります。この中でいくつかを参加者に紹介します。</a:t>
            </a:r>
            <a:endParaRPr kumimoji="1" lang="en-US" altLang="ja-JP" sz="1200" b="0" i="0" u="none" strike="noStrike" kern="120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a:t>台本：いかがでしょうか？ここに書いてあるのが見極め方のチェックポイントです。</a:t>
            </a:r>
          </a:p>
          <a:p>
            <a:pPr rtl="0" eaLnBrk="1" fontAlgn="ctr" latinLnBrk="0" hangingPunct="1"/>
            <a:endParaRPr kumimoji="1" lang="en-US" altLang="ja-JP" sz="1200" b="0" i="0" u="none" strike="noStrike" kern="1200">
              <a:solidFill>
                <a:schemeClr val="tx1"/>
              </a:solidFill>
              <a:effectLst/>
              <a:latin typeface="+mn-lt"/>
              <a:ea typeface="+mn-ea"/>
              <a:cs typeface="+mn-cs"/>
            </a:endParaRPr>
          </a:p>
          <a:p>
            <a:pPr rtl="0" eaLnBrk="1" fontAlgn="ctr" latinLnBrk="0" hangingPunct="1"/>
            <a:r>
              <a:rPr kumimoji="1" lang="ja-JP" altLang="en-US" sz="1200" b="0" i="0" u="none" strike="noStrike" kern="1200">
                <a:solidFill>
                  <a:schemeClr val="tx1"/>
                </a:solidFill>
                <a:effectLst/>
                <a:latin typeface="+mn-lt"/>
                <a:ea typeface="+mn-ea"/>
                <a:cs typeface="+mn-cs"/>
              </a:rPr>
              <a:t>下記は参考。演者として参加者の様子を見て、いくつかの見極め方についてお話することもできます。</a:t>
            </a:r>
            <a:endParaRPr kumimoji="1" lang="ja-JP" altLang="ja-JP" sz="1200" b="0" i="0" u="none" strike="noStrike" kern="1200">
              <a:solidFill>
                <a:schemeClr val="tx1"/>
              </a:solidFill>
              <a:effectLst/>
              <a:latin typeface="+mn-lt"/>
              <a:ea typeface="+mn-ea"/>
              <a:cs typeface="+mn-cs"/>
            </a:endParaRPr>
          </a:p>
          <a:p>
            <a:pPr rtl="0" eaLnBrk="1" fontAlgn="ctr" latinLnBrk="0" hangingPunct="1"/>
            <a:r>
              <a:rPr kumimoji="1" lang="ja-JP" altLang="en-US" sz="1200" b="0" i="0" u="none" strike="noStrike" kern="1200">
                <a:solidFill>
                  <a:schemeClr val="tx1"/>
                </a:solidFill>
                <a:effectLst/>
                <a:latin typeface="+mn-lt"/>
                <a:ea typeface="+mn-ea"/>
                <a:cs typeface="+mn-cs"/>
              </a:rPr>
              <a:t>１．</a:t>
            </a:r>
            <a:r>
              <a:rPr kumimoji="1" lang="ja-JP" altLang="ja-JP" sz="1200" b="0" i="0" u="none" strike="noStrike" kern="1200">
                <a:solidFill>
                  <a:schemeClr val="tx1"/>
                </a:solidFill>
                <a:effectLst/>
                <a:latin typeface="+mn-lt"/>
                <a:ea typeface="+mn-ea"/>
                <a:cs typeface="+mn-cs"/>
              </a:rPr>
              <a:t>発信者の信頼性</a:t>
            </a:r>
          </a:p>
          <a:p>
            <a:pPr rtl="0" eaLnBrk="1" fontAlgn="ctr" latinLnBrk="0" hangingPunct="1"/>
            <a:r>
              <a:rPr kumimoji="1" lang="ja-JP" altLang="en-US" sz="1200" b="0" i="0" u="none" strike="noStrike" kern="1200">
                <a:solidFill>
                  <a:schemeClr val="tx1"/>
                </a:solidFill>
                <a:effectLst/>
                <a:latin typeface="+mn-lt"/>
                <a:ea typeface="+mn-ea"/>
                <a:cs typeface="+mn-cs"/>
              </a:rPr>
              <a:t>１－１　</a:t>
            </a:r>
            <a:r>
              <a:rPr kumimoji="1" lang="ja-JP" altLang="ja-JP" sz="1200" b="0" i="0" u="none" strike="noStrike" kern="1200">
                <a:solidFill>
                  <a:schemeClr val="tx1"/>
                </a:solidFill>
                <a:effectLst/>
                <a:latin typeface="+mn-lt"/>
                <a:ea typeface="+mn-ea"/>
                <a:cs typeface="+mn-cs"/>
              </a:rPr>
              <a:t>誰が書いた、誰が関係している</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含　媒体の信頼度</a:t>
            </a:r>
            <a:r>
              <a:rPr kumimoji="1" lang="en-US" altLang="ja-JP" sz="1200" b="0" i="0" u="none" strike="noStrike" kern="1200">
                <a:solidFill>
                  <a:schemeClr val="tx1"/>
                </a:solidFill>
                <a:effectLst/>
                <a:latin typeface="+mn-lt"/>
                <a:ea typeface="+mn-ea"/>
                <a:cs typeface="+mn-cs"/>
              </a:rPr>
              <a:t>)</a:t>
            </a:r>
            <a:endParaRPr kumimoji="1" lang="ja-JP" altLang="ja-JP" sz="1200" b="0" i="0" u="none" strike="noStrike" kern="1200">
              <a:solidFill>
                <a:schemeClr val="tx1"/>
              </a:solidFill>
              <a:effectLst/>
              <a:latin typeface="+mn-lt"/>
              <a:ea typeface="+mn-ea"/>
              <a:cs typeface="+mn-cs"/>
            </a:endParaRPr>
          </a:p>
          <a:p>
            <a:pPr rtl="0" eaLnBrk="1" fontAlgn="ctr" latinLnBrk="0" hangingPunct="1"/>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筆者が書いてあるか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専門家か</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でも実在している？</a:t>
            </a:r>
            <a:r>
              <a:rPr kumimoji="1" lang="en-US" altLang="ja-JP" sz="1200" b="0" i="0" u="none" strike="noStrike" kern="1200">
                <a:solidFill>
                  <a:schemeClr val="tx1"/>
                </a:solidFill>
                <a:effectLst/>
                <a:latin typeface="+mn-lt"/>
                <a:ea typeface="+mn-ea"/>
                <a:cs typeface="+mn-cs"/>
              </a:rPr>
              <a:t>)</a:t>
            </a:r>
            <a:br>
              <a:rPr kumimoji="1" lang="en-US"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公的機関か、営利団体か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所在が明らかか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連絡先・問い合わせ先があるか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a:solidFill>
                  <a:schemeClr val="tx1"/>
                </a:solidFill>
                <a:effectLst/>
                <a:latin typeface="+mn-lt"/>
                <a:ea typeface="+mn-ea"/>
                <a:cs typeface="+mn-cs"/>
              </a:rPr>
              <a:t>HP</a:t>
            </a:r>
            <a:r>
              <a:rPr kumimoji="1" lang="ja-JP" altLang="ja-JP" sz="1200" b="0" i="0" u="none" strike="noStrike" kern="1200">
                <a:solidFill>
                  <a:schemeClr val="tx1"/>
                </a:solidFill>
                <a:effectLst/>
                <a:latin typeface="+mn-lt"/>
                <a:ea typeface="+mn-ea"/>
                <a:cs typeface="+mn-cs"/>
              </a:rPr>
              <a:t>であれば、長い間運営されてきたものか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a:solidFill>
                  <a:schemeClr val="tx1"/>
                </a:solidFill>
                <a:effectLst/>
                <a:latin typeface="+mn-lt"/>
                <a:ea typeface="+mn-ea"/>
                <a:cs typeface="+mn-cs"/>
              </a:rPr>
              <a:t>HP</a:t>
            </a:r>
            <a:r>
              <a:rPr kumimoji="1" lang="ja-JP" altLang="ja-JP" sz="1200" b="0" i="0" u="none" strike="noStrike" kern="1200">
                <a:solidFill>
                  <a:schemeClr val="tx1"/>
                </a:solidFill>
                <a:effectLst/>
                <a:latin typeface="+mn-lt"/>
                <a:ea typeface="+mn-ea"/>
                <a:cs typeface="+mn-cs"/>
              </a:rPr>
              <a:t>の運営や編集の方針が書いてあるか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サイトの信頼性を保証したサイトへのリンクがあるか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利用者のプライバシー保護について記載があるか</a:t>
            </a:r>
          </a:p>
          <a:p>
            <a:pPr rtl="0" eaLnBrk="1" fontAlgn="ctr" latinLnBrk="0" hangingPunct="1"/>
            <a:r>
              <a:rPr kumimoji="1" lang="ja-JP" altLang="en-US" sz="1200" b="0" i="0" u="none" strike="noStrike" kern="1200">
                <a:solidFill>
                  <a:schemeClr val="tx1"/>
                </a:solidFill>
                <a:effectLst/>
                <a:latin typeface="+mn-lt"/>
                <a:ea typeface="+mn-ea"/>
                <a:cs typeface="+mn-cs"/>
              </a:rPr>
              <a:t>２．</a:t>
            </a:r>
            <a:r>
              <a:rPr kumimoji="1" lang="ja-JP" altLang="ja-JP" sz="1200" b="0" i="0" u="none" strike="noStrike" kern="1200">
                <a:solidFill>
                  <a:schemeClr val="tx1"/>
                </a:solidFill>
                <a:effectLst/>
                <a:latin typeface="+mn-lt"/>
                <a:ea typeface="+mn-ea"/>
                <a:cs typeface="+mn-cs"/>
              </a:rPr>
              <a:t>内容の信頼性</a:t>
            </a:r>
          </a:p>
          <a:p>
            <a:pPr rtl="0" eaLnBrk="1" fontAlgn="ctr" latinLnBrk="0" hangingPunct="1"/>
            <a:r>
              <a:rPr kumimoji="1" lang="ja-JP" altLang="en-US" sz="1200" b="0" i="0" u="none" strike="noStrike" kern="1200">
                <a:solidFill>
                  <a:schemeClr val="tx1"/>
                </a:solidFill>
                <a:effectLst/>
                <a:latin typeface="+mn-lt"/>
                <a:ea typeface="+mn-ea"/>
                <a:cs typeface="+mn-cs"/>
              </a:rPr>
              <a:t>２－１　</a:t>
            </a:r>
            <a:r>
              <a:rPr kumimoji="1" lang="ja-JP" altLang="ja-JP" sz="1200" b="0" i="0" u="none" strike="noStrike" kern="1200">
                <a:solidFill>
                  <a:schemeClr val="tx1"/>
                </a:solidFill>
                <a:effectLst/>
                <a:latin typeface="+mn-lt"/>
                <a:ea typeface="+mn-ea"/>
                <a:cs typeface="+mn-cs"/>
              </a:rPr>
              <a:t>いつ書いている</a:t>
            </a:r>
          </a:p>
          <a:p>
            <a:pPr rtl="0" eaLnBrk="1" fontAlgn="ctr" latinLnBrk="0" hangingPunct="1"/>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記載日は書いてあるか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古くないか</a:t>
            </a:r>
          </a:p>
          <a:p>
            <a:pPr rtl="0" eaLnBrk="1" fontAlgn="ctr" latinLnBrk="0" hangingPunct="1"/>
            <a:r>
              <a:rPr kumimoji="1" lang="ja-JP" altLang="en-US" sz="1200" b="0" i="0" u="none" strike="noStrike" kern="1200">
                <a:solidFill>
                  <a:schemeClr val="tx1"/>
                </a:solidFill>
                <a:effectLst/>
                <a:latin typeface="+mn-lt"/>
                <a:ea typeface="+mn-ea"/>
                <a:cs typeface="+mn-cs"/>
              </a:rPr>
              <a:t>２－２　</a:t>
            </a:r>
            <a:r>
              <a:rPr kumimoji="1" lang="ja-JP" altLang="ja-JP" sz="1200" b="0" i="0" u="none" strike="noStrike" kern="1200">
                <a:solidFill>
                  <a:schemeClr val="tx1"/>
                </a:solidFill>
                <a:effectLst/>
                <a:latin typeface="+mn-lt"/>
                <a:ea typeface="+mn-ea"/>
                <a:cs typeface="+mn-cs"/>
              </a:rPr>
              <a:t>書いている意図は</a:t>
            </a:r>
          </a:p>
          <a:p>
            <a:pPr rtl="0" eaLnBrk="1" fontAlgn="ctr" latinLnBrk="0" hangingPunct="1"/>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営利目的にみえないか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資金を出している等、関係している団体があり、そことの利害に関係した内容になっていないか</a:t>
            </a:r>
          </a:p>
          <a:p>
            <a:pPr rtl="0" eaLnBrk="1" fontAlgn="ctr" latinLnBrk="0" hangingPunct="1"/>
            <a:r>
              <a:rPr kumimoji="1" lang="ja-JP" altLang="en-US" sz="1200" b="0" i="0" u="none" strike="noStrike" kern="1200">
                <a:solidFill>
                  <a:schemeClr val="tx1"/>
                </a:solidFill>
                <a:effectLst/>
                <a:latin typeface="+mn-lt"/>
                <a:ea typeface="+mn-ea"/>
                <a:cs typeface="+mn-cs"/>
              </a:rPr>
              <a:t>２－３　</a:t>
            </a:r>
            <a:r>
              <a:rPr kumimoji="1" lang="ja-JP" altLang="ja-JP" sz="1200" b="0" i="0" u="none" strike="noStrike" kern="1200">
                <a:solidFill>
                  <a:schemeClr val="tx1"/>
                </a:solidFill>
                <a:effectLst/>
                <a:latin typeface="+mn-lt"/>
                <a:ea typeface="+mn-ea"/>
                <a:cs typeface="+mn-cs"/>
              </a:rPr>
              <a:t>書きっぷりはどうか</a:t>
            </a:r>
          </a:p>
          <a:p>
            <a:pPr rtl="0" eaLnBrk="1" fontAlgn="ctr" latinLnBrk="0" hangingPunct="1"/>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断言したりしていないか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不安をあおったりしていないか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キャッチーな表現をしていないか</a:t>
            </a:r>
          </a:p>
          <a:p>
            <a:pPr rtl="0" eaLnBrk="1" fontAlgn="ctr" latinLnBrk="0" hangingPunct="1"/>
            <a:r>
              <a:rPr kumimoji="1" lang="ja-JP" altLang="en-US" sz="1200" b="0" i="0" u="none" strike="noStrike" kern="1200">
                <a:solidFill>
                  <a:schemeClr val="tx1"/>
                </a:solidFill>
                <a:effectLst/>
                <a:latin typeface="+mn-lt"/>
                <a:ea typeface="+mn-ea"/>
                <a:cs typeface="+mn-cs"/>
              </a:rPr>
              <a:t>２－４　</a:t>
            </a:r>
            <a:r>
              <a:rPr kumimoji="1" lang="ja-JP" altLang="ja-JP" sz="1200" b="0" i="0" u="none" strike="noStrike" kern="1200">
                <a:solidFill>
                  <a:schemeClr val="tx1"/>
                </a:solidFill>
                <a:effectLst/>
                <a:latin typeface="+mn-lt"/>
                <a:ea typeface="+mn-ea"/>
                <a:cs typeface="+mn-cs"/>
              </a:rPr>
              <a:t>科学的か</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正しい情報に基づいて、正しく結論が導き出されているか</a:t>
            </a:r>
            <a:r>
              <a:rPr kumimoji="1" lang="en-US" altLang="ja-JP" sz="1200" b="0" i="0" u="none" strike="noStrike" kern="1200">
                <a:solidFill>
                  <a:schemeClr val="tx1"/>
                </a:solidFill>
                <a:effectLst/>
                <a:latin typeface="+mn-lt"/>
                <a:ea typeface="+mn-ea"/>
                <a:cs typeface="+mn-cs"/>
              </a:rPr>
              <a:t>)</a:t>
            </a:r>
            <a:endParaRPr kumimoji="1" lang="ja-JP" altLang="ja-JP" sz="1200" b="0" i="0" u="none" strike="noStrike" kern="1200">
              <a:solidFill>
                <a:schemeClr val="tx1"/>
              </a:solidFill>
              <a:effectLst/>
              <a:latin typeface="+mn-lt"/>
              <a:ea typeface="+mn-ea"/>
              <a:cs typeface="+mn-cs"/>
            </a:endParaRPr>
          </a:p>
          <a:p>
            <a:pPr rtl="0" eaLnBrk="1" fontAlgn="ctr" latinLnBrk="0" hangingPunct="1"/>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情報源が書いてあるか。たどれるか。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登場人物の素性は確かか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具体的な研究に基づいているか</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根拠があるのか</a:t>
            </a:r>
            <a:r>
              <a:rPr kumimoji="1" lang="en-US" altLang="ja-JP" sz="1200" b="0" i="0" u="none" strike="noStrike" kern="1200">
                <a:solidFill>
                  <a:schemeClr val="tx1"/>
                </a:solidFill>
                <a:effectLst/>
                <a:latin typeface="+mn-lt"/>
                <a:ea typeface="+mn-ea"/>
                <a:cs typeface="+mn-cs"/>
              </a:rPr>
              <a:t>)</a:t>
            </a:r>
            <a:br>
              <a:rPr kumimoji="1" lang="en-US"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その研究はヒトを対象としているか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分母が示されているか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そこそこの人数で検討されているか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なにかと比較して検討しているか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どういうヒトを対象にして何をしたら何に比べてどうなったかが書いてあるか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かたよったやり方をしていて、かたよった情報</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結果</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になっていないか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ある結果をもたらした原因はほかにもないか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研究結果と結論</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キャッチフレーズ</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はつじつまが合っているか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メリットだけでなくデメリットも書いてあるか。そのバランス</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メリット</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デメリット</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は納得がいくか。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複数の研究結果が示されているか</a:t>
            </a:r>
            <a:br>
              <a:rPr kumimoji="1" lang="ja-JP"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結論はどの程度お墨付きを得ているか</a:t>
            </a:r>
            <a:r>
              <a:rPr kumimoji="1" lang="en-US" altLang="ja-JP"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診療ガイドラインに採用されているか等</a:t>
            </a:r>
            <a:r>
              <a:rPr kumimoji="1" lang="en-US" altLang="ja-JP" sz="1200" b="0" i="0" u="none" strike="noStrike" kern="1200">
                <a:solidFill>
                  <a:schemeClr val="tx1"/>
                </a:solidFill>
                <a:effectLst/>
                <a:latin typeface="+mn-lt"/>
                <a:ea typeface="+mn-ea"/>
                <a:cs typeface="+mn-cs"/>
              </a:rPr>
              <a:t>)</a:t>
            </a:r>
            <a:br>
              <a:rPr kumimoji="1" lang="en-US" altLang="ja-JP" sz="1200" b="0" i="0" u="none" strike="noStrike" kern="1200">
                <a:solidFill>
                  <a:schemeClr val="tx1"/>
                </a:solidFill>
                <a:effectLst/>
                <a:latin typeface="+mn-lt"/>
                <a:ea typeface="+mn-ea"/>
                <a:cs typeface="+mn-cs"/>
              </a:rPr>
            </a:br>
            <a:r>
              <a:rPr kumimoji="1" lang="en-US" altLang="ja-JP" sz="1200" b="0" i="0" u="none" strike="noStrike"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a:t>
            </a:r>
            <a:r>
              <a:rPr kumimoji="1" lang="ja-JP" altLang="ja-JP" sz="1200" b="0" i="0" u="none" strike="noStrike" kern="1200">
                <a:solidFill>
                  <a:schemeClr val="tx1"/>
                </a:solidFill>
                <a:effectLst/>
                <a:latin typeface="+mn-lt"/>
                <a:ea typeface="+mn-ea"/>
                <a:cs typeface="+mn-cs"/>
              </a:rPr>
              <a:t>他からの情報で裏づけされるか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34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要旨：検索におけるキーワードの使い方について紹介します。</a:t>
            </a:r>
            <a:endParaRPr kumimoji="1" lang="en-US" altLang="ja-JP"/>
          </a:p>
          <a:p>
            <a:r>
              <a:rPr kumimoji="1" lang="ja-JP" altLang="en-US"/>
              <a:t>台本：検索はブームとなっており、多くの方が調べる手段にされています。よく</a:t>
            </a:r>
            <a:r>
              <a:rPr kumimoji="1" lang="en-US" altLang="ja-JP"/>
              <a:t>CM</a:t>
            </a:r>
            <a:r>
              <a:rPr kumimoji="1" lang="ja-JP" altLang="en-US"/>
              <a:t>でも「何々検索！」ってありますね。</a:t>
            </a:r>
            <a:endParaRPr kumimoji="1" lang="en-US" altLang="ja-JP"/>
          </a:p>
          <a:p>
            <a:r>
              <a:rPr kumimoji="1" lang="ja-JP" altLang="en-US"/>
              <a:t>　　　　　キーワードをうまく使って、よい点、悪い点（ポジティブ、ネガティブ）の情報を見比べると自分の判断の参考になります。</a:t>
            </a:r>
            <a:endParaRPr kumimoji="1" lang="en-US" altLang="ja-JP"/>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13</a:t>
            </a:fld>
            <a:endParaRPr kumimoji="1" lang="ja-JP" altLang="en-US"/>
          </a:p>
        </p:txBody>
      </p:sp>
    </p:spTree>
    <p:extLst>
      <p:ext uri="{BB962C8B-B14F-4D97-AF65-F5344CB8AC3E}">
        <p14:creationId xmlns:p14="http://schemas.microsoft.com/office/powerpoint/2010/main" val="100100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要旨：検索で上位に出てくる情報が必ずしも信頼できる情報ではないということを紹介します。</a:t>
            </a:r>
            <a:endParaRPr kumimoji="1" lang="en-US" altLang="ja-JP"/>
          </a:p>
          <a:p>
            <a:r>
              <a:rPr kumimoji="1" lang="ja-JP" altLang="en-US"/>
              <a:t>台本：皆さん、検索は今や日常でよく使う調べ方ですが、どうしても上位にある情報を見てしまいませんか？</a:t>
            </a: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14</a:t>
            </a:fld>
            <a:endParaRPr kumimoji="1" lang="ja-JP" altLang="en-US"/>
          </a:p>
        </p:txBody>
      </p:sp>
    </p:spTree>
    <p:extLst>
      <p:ext uri="{BB962C8B-B14F-4D97-AF65-F5344CB8AC3E}">
        <p14:creationId xmlns:p14="http://schemas.microsoft.com/office/powerpoint/2010/main" val="77933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要旨：検索された情報には「広告」が混ざっていてることを紹介します。</a:t>
            </a:r>
            <a:endParaRPr kumimoji="1" lang="en-US" altLang="ja-JP"/>
          </a:p>
          <a:p>
            <a:r>
              <a:rPr kumimoji="1" lang="ja-JP" altLang="en-US"/>
              <a:t>台本：これは「発毛薬効く」で検索した結果です。上位</a:t>
            </a:r>
            <a:r>
              <a:rPr kumimoji="1" lang="en-US" altLang="ja-JP"/>
              <a:t>4</a:t>
            </a:r>
            <a:r>
              <a:rPr kumimoji="1" lang="ja-JP" altLang="en-US"/>
              <a:t>番目までは、すべて広告です。広告がすべて怪しい情報とは限りませんが</a:t>
            </a:r>
            <a:endParaRPr kumimoji="1" lang="en-US" altLang="ja-JP"/>
          </a:p>
          <a:p>
            <a:r>
              <a:rPr kumimoji="1" lang="ja-JP" altLang="en-US"/>
              <a:t>　　　　あくまでも「広告」としての情報であることを意識してください。</a:t>
            </a: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15</a:t>
            </a:fld>
            <a:endParaRPr kumimoji="1" lang="ja-JP" altLang="en-US"/>
          </a:p>
        </p:txBody>
      </p:sp>
    </p:spTree>
    <p:extLst>
      <p:ext uri="{BB962C8B-B14F-4D97-AF65-F5344CB8AC3E}">
        <p14:creationId xmlns:p14="http://schemas.microsoft.com/office/powerpoint/2010/main" val="124901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要旨：同様に小さく</a:t>
            </a:r>
            <a:r>
              <a:rPr kumimoji="1" lang="en-US" altLang="ja-JP"/>
              <a:t>AD</a:t>
            </a:r>
            <a:r>
              <a:rPr kumimoji="1" lang="ja-JP" altLang="en-US"/>
              <a:t>や</a:t>
            </a:r>
            <a:r>
              <a:rPr kumimoji="1" lang="en-US" altLang="ja-JP"/>
              <a:t>PR</a:t>
            </a:r>
            <a:r>
              <a:rPr kumimoji="1" lang="ja-JP" altLang="en-US"/>
              <a:t>といった印が記事と混在していることを紹介します。</a:t>
            </a:r>
            <a:endParaRPr kumimoji="1" lang="en-US" altLang="ja-JP"/>
          </a:p>
          <a:p>
            <a:r>
              <a:rPr kumimoji="1" lang="ja-JP" altLang="en-US"/>
              <a:t>台本：記事ではなく、広告や</a:t>
            </a:r>
            <a:r>
              <a:rPr kumimoji="1" lang="en-US" altLang="ja-JP"/>
              <a:t>CM</a:t>
            </a:r>
            <a:r>
              <a:rPr kumimoji="1" lang="ja-JP" altLang="en-US"/>
              <a:t>は明示することがルールとなっていますが、このように小さく</a:t>
            </a:r>
            <a:r>
              <a:rPr kumimoji="1" lang="en-US" altLang="ja-JP"/>
              <a:t>AD</a:t>
            </a:r>
            <a:r>
              <a:rPr kumimoji="1" lang="ja-JP" altLang="en-US"/>
              <a:t>（広告）とか</a:t>
            </a:r>
            <a:r>
              <a:rPr kumimoji="1" lang="en-US" altLang="ja-JP"/>
              <a:t>PR</a:t>
            </a:r>
            <a:r>
              <a:rPr kumimoji="1" lang="ja-JP" altLang="en-US"/>
              <a:t>（宣伝）という略称で</a:t>
            </a:r>
            <a:endParaRPr kumimoji="1" lang="en-US" altLang="ja-JP"/>
          </a:p>
          <a:p>
            <a:r>
              <a:rPr kumimoji="1" lang="ja-JP" altLang="en-US"/>
              <a:t>　　　　混在していますので、注意して見てください。</a:t>
            </a: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16</a:t>
            </a:fld>
            <a:endParaRPr kumimoji="1" lang="ja-JP" altLang="en-US"/>
          </a:p>
        </p:txBody>
      </p:sp>
    </p:spTree>
    <p:extLst>
      <p:ext uri="{BB962C8B-B14F-4D97-AF65-F5344CB8AC3E}">
        <p14:creationId xmlns:p14="http://schemas.microsoft.com/office/powerpoint/2010/main" val="37845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要旨：生成</a:t>
            </a:r>
            <a:r>
              <a:rPr kumimoji="1" lang="en-US" altLang="ja-JP" dirty="0"/>
              <a:t>AI</a:t>
            </a:r>
            <a:r>
              <a:rPr kumimoji="1" lang="ja-JP" altLang="en-US" dirty="0"/>
              <a:t>の検索結果についても紹介します。</a:t>
            </a:r>
            <a:endParaRPr kumimoji="1" lang="en-US" altLang="ja-JP" dirty="0"/>
          </a:p>
          <a:p>
            <a:r>
              <a:rPr kumimoji="1" lang="ja-JP" altLang="en-US" dirty="0"/>
              <a:t>台本：最近は、生成</a:t>
            </a:r>
            <a:r>
              <a:rPr kumimoji="1" lang="en-US" altLang="ja-JP" dirty="0"/>
              <a:t>AI</a:t>
            </a:r>
            <a:r>
              <a:rPr kumimoji="1" lang="ja-JP" altLang="en-US" dirty="0"/>
              <a:t>が検索結果を教えてくれることも増えています。最後に「</a:t>
            </a:r>
            <a:r>
              <a:rPr kumimoji="1" lang="en-US" altLang="ja-JP" dirty="0"/>
              <a:t>AI</a:t>
            </a:r>
            <a:r>
              <a:rPr kumimoji="1" lang="ja-JP" altLang="en-US" dirty="0"/>
              <a:t>の回答には間違いが含まれている場合があります。」として、</a:t>
            </a:r>
            <a:endParaRPr kumimoji="1" lang="en-US" altLang="ja-JP" dirty="0"/>
          </a:p>
          <a:p>
            <a:r>
              <a:rPr kumimoji="1" lang="ja-JP" altLang="en-US" dirty="0"/>
              <a:t>専門家への相談を勧めています。　生成</a:t>
            </a:r>
            <a:r>
              <a:rPr kumimoji="1" lang="en-US" altLang="ja-JP" dirty="0"/>
              <a:t>AI</a:t>
            </a:r>
            <a:r>
              <a:rPr kumimoji="1" lang="ja-JP" altLang="en-US" dirty="0"/>
              <a:t>検索結果が正しいとは限りません。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17</a:t>
            </a:fld>
            <a:endParaRPr kumimoji="1" lang="ja-JP" altLang="en-US"/>
          </a:p>
        </p:txBody>
      </p:sp>
    </p:spTree>
    <p:extLst>
      <p:ext uri="{BB962C8B-B14F-4D97-AF65-F5344CB8AC3E}">
        <p14:creationId xmlns:p14="http://schemas.microsoft.com/office/powerpoint/2010/main" val="3222190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要旨：見分けるコツの</a:t>
            </a:r>
            <a:r>
              <a:rPr kumimoji="1" lang="en-US" altLang="ja-JP"/>
              <a:t>2</a:t>
            </a:r>
            <a:r>
              <a:rPr kumimoji="1" lang="ja-JP" altLang="en-US"/>
              <a:t>点目、「きく」ことの大切さを紹介します。</a:t>
            </a:r>
            <a:endParaRPr kumimoji="1" lang="en-US" altLang="ja-JP"/>
          </a:p>
          <a:p>
            <a:r>
              <a:rPr kumimoji="1" lang="ja-JP" altLang="en-US"/>
              <a:t>台本：それでは、次に見分けるコツの</a:t>
            </a:r>
            <a:r>
              <a:rPr kumimoji="1" lang="en-US" altLang="ja-JP"/>
              <a:t>2</a:t>
            </a:r>
            <a:r>
              <a:rPr kumimoji="1" lang="ja-JP" altLang="en-US"/>
              <a:t>つ目、「きく」についてお話します。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249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要旨：自分でいろいろな情報を見極めようとしても、なかなか判断に迷うこともり、その場合は専門家のアドバイスを受けることが大切であることを紹介します。</a:t>
            </a:r>
            <a:endParaRPr kumimoji="1" lang="en-US" altLang="ja-JP"/>
          </a:p>
          <a:p>
            <a:r>
              <a:rPr kumimoji="1" lang="ja-JP" altLang="en-US"/>
              <a:t>台本：皆さんは医師や薬剤師に遠慮して、聞くことをためらっていませんか？自分で調べた情報が正しいのかどうか迷うこともあります。</a:t>
            </a:r>
            <a:endParaRPr kumimoji="1" lang="en-US" altLang="ja-JP"/>
          </a:p>
          <a:p>
            <a:r>
              <a:rPr kumimoji="1" lang="ja-JP" altLang="en-US"/>
              <a:t>　　　　そんなときは専門家に聞いてみてください。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78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要旨：一般の方々が目にする本や週刊誌の「センセーションなタイトル」を示し、まずは参加者の共感を得て、おもしろそうな話が始まる予感をつくります。</a:t>
            </a:r>
            <a:endParaRPr kumimoji="1" lang="en-US" altLang="ja-JP"/>
          </a:p>
          <a:p>
            <a:r>
              <a:rPr kumimoji="1" lang="ja-JP" altLang="en-US"/>
              <a:t>台本：この本のタイトルや週刊誌の記事、ご覧になってどう感じるでしょうか？最近、過大な表現を用いた健康や医療に関する記事を目にすることがあると思います。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394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要旨：かかりつけ医師・薬剤師に相談することをお奨めします。</a:t>
            </a:r>
            <a:endParaRPr kumimoji="1" lang="en-US" altLang="ja-JP"/>
          </a:p>
          <a:p>
            <a:r>
              <a:rPr kumimoji="1" lang="ja-JP" altLang="en-US">
                <a:ea typeface="ＭＳ Ｐゴシック"/>
              </a:rPr>
              <a:t>台本：病気や治療には個人差がありますので、不安なことは何でも聞いてください。</a:t>
            </a:r>
            <a:r>
              <a:rPr lang="ja-JP" altLang="en-US">
                <a:ea typeface="ＭＳ Ｐゴシック"/>
              </a:rPr>
              <a:t>また、医師から処方された医薬品は、医師・薬剤師に指示されたとおりに使いましょう。</a:t>
            </a:r>
            <a:endParaRPr lang="ja-JP" altLang="en-US">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20</a:t>
            </a:fld>
            <a:endParaRPr kumimoji="1" lang="ja-JP" altLang="en-US"/>
          </a:p>
        </p:txBody>
      </p:sp>
    </p:spTree>
    <p:extLst>
      <p:ext uri="{BB962C8B-B14F-4D97-AF65-F5344CB8AC3E}">
        <p14:creationId xmlns:p14="http://schemas.microsoft.com/office/powerpoint/2010/main" val="321830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要旨：３つめの情報を見極めるコツである「きめる」を紹介します。なかなか自分で決められないという場合もありますが、納得することが大切であることを伝えます。</a:t>
            </a:r>
            <a:endParaRPr kumimoji="1" lang="en-US" altLang="ja-JP"/>
          </a:p>
          <a:p>
            <a:r>
              <a:rPr kumimoji="1" lang="ja-JP" altLang="en-US"/>
              <a:t>台本：最後のコツは「決める」です。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4148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31B6-7D71-22C9-502F-C0C69D43BD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C24A3A-94F1-9DDD-1672-FE00E71C8F5C}"/>
              </a:ext>
            </a:extLst>
          </p:cNvPr>
          <p:cNvSpPr>
            <a:spLocks noGrp="1" noRot="1" noChangeAspect="1"/>
          </p:cNvSpPr>
          <p:nvPr>
            <p:ph type="sldImg"/>
          </p:nvPr>
        </p:nvSpPr>
        <p:spPr>
          <a:xfrm>
            <a:off x="1165225" y="1241425"/>
            <a:ext cx="4467225" cy="3349625"/>
          </a:xfrm>
        </p:spPr>
      </p:sp>
      <p:sp>
        <p:nvSpPr>
          <p:cNvPr id="3" name="ノート プレースホルダー 2">
            <a:extLst>
              <a:ext uri="{FF2B5EF4-FFF2-40B4-BE49-F238E27FC236}">
                <a16:creationId xmlns:a16="http://schemas.microsoft.com/office/drawing/2014/main" id="{9A9756CE-8558-4990-1A18-72D0DB891700}"/>
              </a:ext>
            </a:extLst>
          </p:cNvPr>
          <p:cNvSpPr>
            <a:spLocks noGrp="1"/>
          </p:cNvSpPr>
          <p:nvPr>
            <p:ph type="body" idx="1"/>
          </p:nvPr>
        </p:nvSpPr>
        <p:spPr/>
        <p:txBody>
          <a:bodyPr/>
          <a:lstStyle/>
          <a:p>
            <a:r>
              <a:rPr kumimoji="1" lang="ja-JP" altLang="en-US" dirty="0"/>
              <a:t>要旨：決めるという言葉に抵抗がある場合は「納得」という表現で紹介してもよいです。</a:t>
            </a:r>
            <a:endParaRPr kumimoji="1" lang="en-US" altLang="ja-JP" dirty="0"/>
          </a:p>
          <a:p>
            <a:r>
              <a:rPr kumimoji="1" lang="ja-JP" altLang="en-US" dirty="0"/>
              <a:t>台本：なかなか自分では決められないという方もいますが、いろいろな情報を自分で検証し、</a:t>
            </a:r>
            <a:endParaRPr kumimoji="1" lang="en-US" altLang="ja-JP" dirty="0"/>
          </a:p>
          <a:p>
            <a:r>
              <a:rPr kumimoji="1" lang="ja-JP" altLang="en-US"/>
              <a:t>　　　　　わからないことは専門家に聞いて、そのうえで納得するということが大切です。</a:t>
            </a:r>
          </a:p>
          <a:p>
            <a:endParaRPr kumimoji="1" lang="ja-JP" altLang="en-US" dirty="0"/>
          </a:p>
        </p:txBody>
      </p:sp>
      <p:sp>
        <p:nvSpPr>
          <p:cNvPr id="4" name="スライド番号プレースホルダー 3">
            <a:extLst>
              <a:ext uri="{FF2B5EF4-FFF2-40B4-BE49-F238E27FC236}">
                <a16:creationId xmlns:a16="http://schemas.microsoft.com/office/drawing/2014/main" id="{0BFBAC60-05BB-F3E1-ED74-75134E345A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9334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要旨：いままでの話をまとめます。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台本：最後にいままでのお話をまとめますと、このような流れになります。ぜひ、これからの参考としてください。</a:t>
            </a:r>
            <a:r>
              <a:rPr kumimoji="1" lang="en-US" altLang="ja-JP" sz="1200" b="0" i="0" kern="1200" dirty="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23</a:t>
            </a:fld>
            <a:endParaRPr kumimoji="1" lang="ja-JP" altLang="en-US"/>
          </a:p>
        </p:txBody>
      </p:sp>
    </p:spTree>
    <p:extLst>
      <p:ext uri="{BB962C8B-B14F-4D97-AF65-F5344CB8AC3E}">
        <p14:creationId xmlns:p14="http://schemas.microsoft.com/office/powerpoint/2010/main" val="505042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要旨：信頼できる情報源を紹介します（このスライドを含めて</a:t>
            </a:r>
            <a:r>
              <a:rPr kumimoji="1" lang="en-US" altLang="ja-JP" sz="1200" b="0" i="0" u="none" strike="noStrike" kern="1200" dirty="0">
                <a:solidFill>
                  <a:schemeClr val="tx1"/>
                </a:solidFill>
                <a:effectLst/>
                <a:latin typeface="+mn-lt"/>
                <a:ea typeface="+mn-ea"/>
                <a:cs typeface="+mn-cs"/>
              </a:rPr>
              <a:t>3</a:t>
            </a:r>
            <a:r>
              <a:rPr kumimoji="1" lang="ja-JP" altLang="ja-JP" sz="1200" b="0" i="0" u="none" strike="noStrike" kern="1200" dirty="0">
                <a:solidFill>
                  <a:schemeClr val="tx1"/>
                </a:solidFill>
                <a:effectLst/>
                <a:latin typeface="+mn-lt"/>
                <a:ea typeface="+mn-ea"/>
                <a:cs typeface="+mn-cs"/>
              </a:rPr>
              <a:t>つ）</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台本：信頼できる情報源を活用することも重要です。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「くすりのしおり」は患者さんにわかりやすい表現で要約したお薬の情報です。くすりのことを調べるときにぜひ活用ください。</a:t>
            </a:r>
            <a:r>
              <a:rPr kumimoji="1" lang="en-US" altLang="ja-JP" sz="1200" b="0" i="0" kern="1200" dirty="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24</a:t>
            </a:fld>
            <a:endParaRPr kumimoji="1" lang="ja-JP" altLang="en-US"/>
          </a:p>
        </p:txBody>
      </p:sp>
    </p:spTree>
    <p:extLst>
      <p:ext uri="{BB962C8B-B14F-4D97-AF65-F5344CB8AC3E}">
        <p14:creationId xmlns:p14="http://schemas.microsoft.com/office/powerpoint/2010/main" val="40662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こちらが「くすりのしおり」でご覧になれる具体的な情報です。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25</a:t>
            </a:fld>
            <a:endParaRPr kumimoji="1" lang="ja-JP" altLang="en-US"/>
          </a:p>
        </p:txBody>
      </p:sp>
    </p:spTree>
    <p:extLst>
      <p:ext uri="{BB962C8B-B14F-4D97-AF65-F5344CB8AC3E}">
        <p14:creationId xmlns:p14="http://schemas.microsoft.com/office/powerpoint/2010/main" val="44402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また、健康・医療・医薬品に関する情報について、信頼できるサイトをご紹介しております。</a:t>
            </a:r>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26</a:t>
            </a:fld>
            <a:endParaRPr kumimoji="1" lang="ja-JP" altLang="en-US"/>
          </a:p>
        </p:txBody>
      </p:sp>
    </p:spTree>
    <p:extLst>
      <p:ext uri="{BB962C8B-B14F-4D97-AF65-F5344CB8AC3E}">
        <p14:creationId xmlns:p14="http://schemas.microsoft.com/office/powerpoint/2010/main" val="250093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dirty="0"/>
              <a:t>要旨：雑誌やインターネット、テレビコマーシャルのよくある事例を紹介し、ここでも共感を得ます。</a:t>
            </a:r>
            <a:endParaRPr kumimoji="1" lang="en-US" altLang="ja-JP" dirty="0"/>
          </a:p>
          <a:p>
            <a:r>
              <a:rPr kumimoji="1" lang="ja-JP" altLang="en-US" dirty="0"/>
              <a:t>台本：また</a:t>
            </a:r>
            <a:r>
              <a:rPr kumimoji="1" lang="ja-JP" altLang="en-US"/>
              <a:t>、インターネットなど</a:t>
            </a:r>
            <a:r>
              <a:rPr kumimoji="1" lang="ja-JP" altLang="en-US" dirty="0"/>
              <a:t>ではこの</a:t>
            </a:r>
            <a:r>
              <a:rPr kumimoji="1" lang="ja-JP" altLang="en-US"/>
              <a:t>ような宣伝が</a:t>
            </a:r>
            <a:r>
              <a:rPr kumimoji="1" lang="ja-JP" altLang="en-US" dirty="0"/>
              <a:t>たくさんありますね。皆さんはどのように感じます</a:t>
            </a:r>
            <a:r>
              <a:rPr kumimoji="1" lang="ja-JP" altLang="en-US"/>
              <a:t>か？</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590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要旨：世のなかには、信頼できる情報や怪しげな情報など、さまざまな情報が入り乱れています。ここでは、参加者同士で自分はどのように思うか意見交換してもらいます。</a:t>
            </a:r>
            <a:endParaRPr kumimoji="1" lang="en-US" altLang="ja-JP" dirty="0"/>
          </a:p>
          <a:p>
            <a:r>
              <a:rPr kumimoji="1" lang="ja-JP" altLang="en-US" dirty="0"/>
              <a:t>　　　　　意見交換のあと、１～</a:t>
            </a:r>
            <a:r>
              <a:rPr kumimoji="1" lang="en-US" altLang="ja-JP" dirty="0"/>
              <a:t>2</a:t>
            </a:r>
            <a:r>
              <a:rPr kumimoji="1" lang="ja-JP" altLang="en-US" dirty="0"/>
              <a:t>名を指名して、感想を聞いてみてください。</a:t>
            </a:r>
            <a:endParaRPr kumimoji="1" lang="en-US" altLang="ja-JP" dirty="0"/>
          </a:p>
          <a:p>
            <a:r>
              <a:rPr kumimoji="1" lang="ja-JP" altLang="en-US" dirty="0"/>
              <a:t>台本：ここに６つの情報があります。皆さん、隣同士でどのように思うか話し合ってみてください。信じられるもの、怪しく思うもの、はそれぞれ何でしょうか？</a:t>
            </a:r>
            <a:endParaRPr kumimoji="1" lang="en-US" altLang="ja-JP" dirty="0"/>
          </a:p>
          <a:p>
            <a:r>
              <a:rPr kumimoji="1" lang="ja-JP" altLang="en-US" dirty="0"/>
              <a:t>　　　　〇〇さん、いかがでしたか？　　そうですね。</a:t>
            </a:r>
            <a:endParaRPr kumimoji="1" lang="en-US" altLang="ja-JP" dirty="0"/>
          </a:p>
          <a:p>
            <a:r>
              <a:rPr kumimoji="1" lang="ja-JP" altLang="en-US" dirty="0"/>
              <a:t>　　　　それでは、これから情報を見極める「コツ」についてお話します。</a:t>
            </a:r>
            <a:endParaRPr kumimoji="1" lang="en-US" altLang="ja-JP" dirty="0"/>
          </a:p>
          <a:p>
            <a:r>
              <a:rPr kumimoji="1" lang="ja-JP" altLang="en-US"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fld id="{05AF5A4E-4014-47C8-ADD9-58AA037EA27E}" type="slidenum">
              <a:rPr kumimoji="1" lang="ja-JP" altLang="en-US" smtClean="0"/>
              <a:t>4</a:t>
            </a:fld>
            <a:endParaRPr kumimoji="1" lang="ja-JP" altLang="en-US"/>
          </a:p>
        </p:txBody>
      </p:sp>
    </p:spTree>
    <p:extLst>
      <p:ext uri="{BB962C8B-B14F-4D97-AF65-F5344CB8AC3E}">
        <p14:creationId xmlns:p14="http://schemas.microsoft.com/office/powerpoint/2010/main" val="298109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要旨：「いったん立ち止まって考える」ことの大切さをお伝えします。</a:t>
            </a:r>
            <a:endParaRPr kumimoji="1" lang="en-US" altLang="ja-JP"/>
          </a:p>
          <a:p>
            <a:r>
              <a:rPr kumimoji="1" lang="ja-JP" altLang="en-US"/>
              <a:t>台本：まず、何かしらの情報を目にしたら、「鵜呑みは禁止」です。下の猫の表情のような気持ちで、まずは、本当かどうか自分で考えてみましょう。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158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要旨：見分けるコツとして</a:t>
            </a:r>
            <a:r>
              <a:rPr kumimoji="1" lang="en-US" altLang="ja-JP"/>
              <a:t>3</a:t>
            </a:r>
            <a:r>
              <a:rPr kumimoji="1" lang="ja-JP" altLang="en-US"/>
              <a:t>点を紹介します。</a:t>
            </a:r>
            <a:endParaRPr kumimoji="1" lang="en-US" altLang="ja-JP"/>
          </a:p>
          <a:p>
            <a:r>
              <a:rPr kumimoji="1" lang="ja-JP" altLang="en-US"/>
              <a:t>台本：情報を見分けるコツとして</a:t>
            </a:r>
            <a:r>
              <a:rPr kumimoji="1" lang="en-US" altLang="ja-JP"/>
              <a:t>3</a:t>
            </a:r>
            <a:r>
              <a:rPr kumimoji="1" lang="ja-JP" altLang="en-US"/>
              <a:t>つの観点でチェックしてみましょう。「みきき」という風に覚えてみてください。これから、ひとつひとつ紹介していきます。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198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要旨：自分自身で調べてみる、検証してみるということの大切さを知ってもらいます。</a:t>
            </a:r>
            <a:endParaRPr kumimoji="1" lang="en-US" altLang="ja-JP"/>
          </a:p>
          <a:p>
            <a:r>
              <a:rPr kumimoji="1" lang="ja-JP" altLang="en-US"/>
              <a:t>台本：一つ目は「みきわめる」です。これから事例をもとに考えてみましょう。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677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要旨：ここでは参加者に演習として「事実」と「印象」を分けてもらいます。見極める方法の</a:t>
            </a:r>
            <a:r>
              <a:rPr kumimoji="1" lang="en-US" altLang="ja-JP"/>
              <a:t>1</a:t>
            </a:r>
            <a:r>
              <a:rPr kumimoji="1" lang="ja-JP" altLang="en-US"/>
              <a:t>例です。</a:t>
            </a:r>
            <a:endParaRPr kumimoji="1" lang="en-US" altLang="ja-JP"/>
          </a:p>
          <a:p>
            <a:r>
              <a:rPr kumimoji="1" lang="ja-JP" altLang="en-US"/>
              <a:t>台本：よく目にするような表現です。この記事の文章で何が事実で何が記者の印象でしょうか？この例文でチェックしてみましょう。事実だと思う箇所にマークしてみてください。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969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r>
              <a:rPr kumimoji="1" lang="ja-JP" altLang="en-US"/>
              <a:t>要旨：ここでは答え合わせをします。いかに文章を書くひとの印象が入ることによって、それを読んだ受け取り手のイメージがかわるかを確認してもらいます。</a:t>
            </a:r>
            <a:endParaRPr kumimoji="1" lang="en-US" altLang="ja-JP"/>
          </a:p>
          <a:p>
            <a:r>
              <a:rPr kumimoji="1" lang="ja-JP" altLang="en-US"/>
              <a:t>台本：いかがでしたか？これが答えです。事実はすごく簡単なものですが、そこに記事を書く人の印象が入ると、いかにも</a:t>
            </a:r>
            <a:r>
              <a:rPr kumimoji="1" lang="en-US" altLang="ja-JP"/>
              <a:t>A</a:t>
            </a:r>
            <a:r>
              <a:rPr kumimoji="1" lang="ja-JP" altLang="en-US"/>
              <a:t>さんは悪者になってしまいます。</a:t>
            </a:r>
            <a:endParaRPr kumimoji="1" lang="en-US" altLang="ja-JP"/>
          </a:p>
          <a:p>
            <a:r>
              <a:rPr kumimoji="1" lang="ja-JP" altLang="en-US"/>
              <a:t>　　　　　これ以外にもよくあるのは、発言した内容の一部だけを抜粋すると内容がまったく違うもに感じたりします。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1DDC8-24F5-4463-BBCC-C8F055E350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9744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C990214-9342-46AF-B374-BE5E36C3B311}"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245523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E63ABC-3660-4067-994C-471FEDB9024D}"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29833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B16FE5-5479-4FB7-8A89-6B059FDB3625}"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22415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154"/>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662"/>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F2B9D10-51F8-41D3-82E0-AE4D4A198E73}"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214335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4334F65-064E-486A-A0CF-6591602AA312}"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153417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4154"/>
            </a:lvl1pPr>
          </a:lstStyle>
          <a:p>
            <a:r>
              <a:rPr lang="ja-JP" altLang="en-US"/>
              <a:t>マスター タイトルの書式設定</a:t>
            </a:r>
            <a:endParaRPr lang="en-US"/>
          </a:p>
        </p:txBody>
      </p:sp>
      <p:sp>
        <p:nvSpPr>
          <p:cNvPr id="3" name="Text Placeholder 2"/>
          <p:cNvSpPr>
            <a:spLocks noGrp="1"/>
          </p:cNvSpPr>
          <p:nvPr>
            <p:ph type="body" idx="1"/>
          </p:nvPr>
        </p:nvSpPr>
        <p:spPr>
          <a:xfrm>
            <a:off x="623889" y="4589466"/>
            <a:ext cx="7886700" cy="1500187"/>
          </a:xfrm>
        </p:spPr>
        <p:txBody>
          <a:bodyPr/>
          <a:lstStyle>
            <a:lvl1pPr marL="0" indent="0">
              <a:buNone/>
              <a:defRPr sz="1662">
                <a:solidFill>
                  <a:schemeClr val="tx1"/>
                </a:solidFill>
              </a:defRPr>
            </a:lvl1pPr>
            <a:lvl2pPr marL="316531" indent="0">
              <a:buNone/>
              <a:defRPr sz="1385">
                <a:solidFill>
                  <a:schemeClr val="tx1">
                    <a:tint val="75000"/>
                  </a:schemeClr>
                </a:solidFill>
              </a:defRPr>
            </a:lvl2pPr>
            <a:lvl3pPr marL="633062" indent="0">
              <a:buNone/>
              <a:defRPr sz="1246">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880DEC-118D-4BC2-B793-9AA74E5CE744}"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31372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4059C2D-4806-455A-8981-D0496EB85BF0}"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72987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8A093AE-EDC9-4045-B7DC-E02027456B09}" type="datetime1">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3258820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C441EFD-BBDE-494C-A88B-5892D48985D0}" type="datetime1">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3262657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DFBCD-3E31-4715-B5DF-514A7185918B}" type="datetime1">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12777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215"/>
            </a:lvl1pPr>
          </a:lstStyle>
          <a:p>
            <a:r>
              <a:rPr lang="ja-JP" altLang="en-US"/>
              <a:t>マスター タイトルの書式設定</a:t>
            </a:r>
            <a:endParaRPr lang="en-US"/>
          </a:p>
        </p:txBody>
      </p:sp>
      <p:sp>
        <p:nvSpPr>
          <p:cNvPr id="3" name="Content Placeholder 2"/>
          <p:cNvSpPr>
            <a:spLocks noGrp="1"/>
          </p:cNvSpPr>
          <p:nvPr>
            <p:ph idx="1"/>
          </p:nvPr>
        </p:nvSpPr>
        <p:spPr>
          <a:xfrm>
            <a:off x="3887392" y="987428"/>
            <a:ext cx="4629150" cy="4873625"/>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C444BE-8E5F-4B5A-9C50-C25B0259FEE9}"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386220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62B098-3AD1-44F6-ADD5-90B53117EABA}"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363304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21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A1F87B-E648-4E45-BCFD-3FEE084463ED}"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596414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5EFED5-FCA2-4ACC-81D8-BAFF4BA72659}"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147951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56B952B-22FD-4F77-AB2D-5C8BBD14C78B}"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208487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4A5206-FA73-42AB-9290-A31393975C7A}"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356113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7C43E08-8587-422C-9585-1423AF3E818A}"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12205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28E77AF-06CE-45DD-A534-06DFCF93DA4C}" type="datetime1">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36529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EC6256-0BA5-405D-AD7E-6B40C7E58FEC}" type="datetime1">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13605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3B586E7-7558-4C56-98EE-9E44BFA2A783}" type="datetime1">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144001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7486EB-3B5A-4E79-80E7-5B3727B6B19D}"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224276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9358F50-1CB7-4CC3-86E8-51267A191CB3}"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88837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6843F-B8A0-4E60-A615-93A5A90C0465}" type="datetime1">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ADA9C-C928-434A-A836-5BF07CEEF7F9}" type="slidenum">
              <a:rPr kumimoji="1" lang="ja-JP" altLang="en-US" smtClean="0"/>
              <a:t>‹#›</a:t>
            </a:fld>
            <a:endParaRPr kumimoji="1" lang="ja-JP" altLang="en-US"/>
          </a:p>
        </p:txBody>
      </p:sp>
    </p:spTree>
    <p:extLst>
      <p:ext uri="{BB962C8B-B14F-4D97-AF65-F5344CB8AC3E}">
        <p14:creationId xmlns:p14="http://schemas.microsoft.com/office/powerpoint/2010/main" val="3099124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831">
                <a:solidFill>
                  <a:schemeClr val="tx1">
                    <a:tint val="75000"/>
                  </a:schemeClr>
                </a:solidFill>
              </a:defRPr>
            </a:lvl1pPr>
          </a:lstStyle>
          <a:p>
            <a:fld id="{41AED295-650A-4CCB-AE69-EB9ED4497A6F}" type="datetime1">
              <a:rPr kumimoji="1" lang="ja-JP" altLang="en-US" smtClean="0"/>
              <a:t>2026/3/27</a:t>
            </a:fld>
            <a:endParaRPr kumimoji="1" lang="ja-JP" altLang="en-US"/>
          </a:p>
        </p:txBody>
      </p:sp>
      <p:sp>
        <p:nvSpPr>
          <p:cNvPr id="5" name="Footer Placeholder 4"/>
          <p:cNvSpPr>
            <a:spLocks noGrp="1"/>
          </p:cNvSpPr>
          <p:nvPr>
            <p:ph type="ftr" sz="quarter" idx="3"/>
          </p:nvPr>
        </p:nvSpPr>
        <p:spPr>
          <a:xfrm>
            <a:off x="3028952" y="6356353"/>
            <a:ext cx="30861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8C00CA73-F1BD-48BC-8C9C-E0376374F70B}" type="slidenum">
              <a:rPr kumimoji="1" lang="ja-JP" altLang="en-US" smtClean="0"/>
              <a:t>‹#›</a:t>
            </a:fld>
            <a:endParaRPr kumimoji="1" lang="ja-JP" altLang="en-US"/>
          </a:p>
        </p:txBody>
      </p:sp>
    </p:spTree>
    <p:extLst>
      <p:ext uri="{BB962C8B-B14F-4D97-AF65-F5344CB8AC3E}">
        <p14:creationId xmlns:p14="http://schemas.microsoft.com/office/powerpoint/2010/main" val="27127507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633062"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p:bodyStyle>
    <p:otherStyle>
      <a:defPPr>
        <a:defRPr lang="en-US"/>
      </a:defPPr>
      <a:lvl1pPr marL="0" algn="l" defTabSz="633062" rtl="0" eaLnBrk="1" latinLnBrk="0" hangingPunct="1">
        <a:defRPr kumimoji="1" sz="1246" kern="1200">
          <a:solidFill>
            <a:schemeClr val="tx1"/>
          </a:solidFill>
          <a:latin typeface="+mn-lt"/>
          <a:ea typeface="+mn-ea"/>
          <a:cs typeface="+mn-cs"/>
        </a:defRPr>
      </a:lvl1pPr>
      <a:lvl2pPr marL="316531" algn="l" defTabSz="633062" rtl="0" eaLnBrk="1" latinLnBrk="0" hangingPunct="1">
        <a:defRPr kumimoji="1" sz="1246" kern="1200">
          <a:solidFill>
            <a:schemeClr val="tx1"/>
          </a:solidFill>
          <a:latin typeface="+mn-lt"/>
          <a:ea typeface="+mn-ea"/>
          <a:cs typeface="+mn-cs"/>
        </a:defRPr>
      </a:lvl2pPr>
      <a:lvl3pPr marL="633062" algn="l" defTabSz="633062" rtl="0" eaLnBrk="1" latinLnBrk="0" hangingPunct="1">
        <a:defRPr kumimoji="1" sz="1246" kern="1200">
          <a:solidFill>
            <a:schemeClr val="tx1"/>
          </a:solidFill>
          <a:latin typeface="+mn-lt"/>
          <a:ea typeface="+mn-ea"/>
          <a:cs typeface="+mn-cs"/>
        </a:defRPr>
      </a:lvl3pPr>
      <a:lvl4pPr marL="949593" algn="l" defTabSz="633062" rtl="0" eaLnBrk="1" latinLnBrk="0" hangingPunct="1">
        <a:defRPr kumimoji="1" sz="1246" kern="1200">
          <a:solidFill>
            <a:schemeClr val="tx1"/>
          </a:solidFill>
          <a:latin typeface="+mn-lt"/>
          <a:ea typeface="+mn-ea"/>
          <a:cs typeface="+mn-cs"/>
        </a:defRPr>
      </a:lvl4pPr>
      <a:lvl5pPr marL="1266124" algn="l" defTabSz="633062" rtl="0" eaLnBrk="1" latinLnBrk="0" hangingPunct="1">
        <a:defRPr kumimoji="1" sz="1246" kern="1200">
          <a:solidFill>
            <a:schemeClr val="tx1"/>
          </a:solidFill>
          <a:latin typeface="+mn-lt"/>
          <a:ea typeface="+mn-ea"/>
          <a:cs typeface="+mn-cs"/>
        </a:defRPr>
      </a:lvl5pPr>
      <a:lvl6pPr marL="1582655" algn="l" defTabSz="633062" rtl="0" eaLnBrk="1" latinLnBrk="0" hangingPunct="1">
        <a:defRPr kumimoji="1" sz="1246" kern="1200">
          <a:solidFill>
            <a:schemeClr val="tx1"/>
          </a:solidFill>
          <a:latin typeface="+mn-lt"/>
          <a:ea typeface="+mn-ea"/>
          <a:cs typeface="+mn-cs"/>
        </a:defRPr>
      </a:lvl6pPr>
      <a:lvl7pPr marL="1899186" algn="l" defTabSz="633062" rtl="0" eaLnBrk="1" latinLnBrk="0" hangingPunct="1">
        <a:defRPr kumimoji="1" sz="1246" kern="1200">
          <a:solidFill>
            <a:schemeClr val="tx1"/>
          </a:solidFill>
          <a:latin typeface="+mn-lt"/>
          <a:ea typeface="+mn-ea"/>
          <a:cs typeface="+mn-cs"/>
        </a:defRPr>
      </a:lvl7pPr>
      <a:lvl8pPr marL="2215717" algn="l" defTabSz="633062" rtl="0" eaLnBrk="1" latinLnBrk="0" hangingPunct="1">
        <a:defRPr kumimoji="1" sz="1246" kern="1200">
          <a:solidFill>
            <a:schemeClr val="tx1"/>
          </a:solidFill>
          <a:latin typeface="+mn-lt"/>
          <a:ea typeface="+mn-ea"/>
          <a:cs typeface="+mn-cs"/>
        </a:defRPr>
      </a:lvl8pPr>
      <a:lvl9pPr marL="2532248" algn="l" defTabSz="633062"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www.med.or.jp/dl-med/etc/iken/20260206_koukoku.pdf" TargetMode="External"/><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s://www.nichiyaku.or.jp/kakaritsuke/"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0F141FC-F8EB-4D4F-A217-B4534DA589A3}"/>
              </a:ext>
            </a:extLst>
          </p:cNvPr>
          <p:cNvPicPr>
            <a:picLocks noChangeAspect="1"/>
          </p:cNvPicPr>
          <p:nvPr/>
        </p:nvPicPr>
        <p:blipFill>
          <a:blip r:embed="rId3"/>
          <a:stretch>
            <a:fillRect/>
          </a:stretch>
        </p:blipFill>
        <p:spPr>
          <a:xfrm>
            <a:off x="2039127" y="1357934"/>
            <a:ext cx="5064588" cy="4448709"/>
          </a:xfrm>
          <a:prstGeom prst="rect">
            <a:avLst/>
          </a:prstGeom>
        </p:spPr>
      </p:pic>
      <p:pic>
        <p:nvPicPr>
          <p:cNvPr id="8" name="図 7">
            <a:extLst>
              <a:ext uri="{FF2B5EF4-FFF2-40B4-BE49-F238E27FC236}">
                <a16:creationId xmlns:a16="http://schemas.microsoft.com/office/drawing/2014/main" id="{33E6D545-3632-00DC-D1D1-2230D98E1A74}"/>
              </a:ext>
            </a:extLst>
          </p:cNvPr>
          <p:cNvPicPr>
            <a:picLocks noChangeAspect="1"/>
          </p:cNvPicPr>
          <p:nvPr/>
        </p:nvPicPr>
        <p:blipFill>
          <a:blip r:embed="rId4"/>
          <a:stretch>
            <a:fillRect/>
          </a:stretch>
        </p:blipFill>
        <p:spPr>
          <a:xfrm>
            <a:off x="244579" y="6041174"/>
            <a:ext cx="2390649" cy="610271"/>
          </a:xfrm>
          <a:prstGeom prst="rect">
            <a:avLst/>
          </a:prstGeom>
        </p:spPr>
      </p:pic>
      <p:pic>
        <p:nvPicPr>
          <p:cNvPr id="10" name="図 9">
            <a:extLst>
              <a:ext uri="{FF2B5EF4-FFF2-40B4-BE49-F238E27FC236}">
                <a16:creationId xmlns:a16="http://schemas.microsoft.com/office/drawing/2014/main" id="{DFB8FDF2-FD69-F3EA-EB6F-E53E7C1DBED4}"/>
              </a:ext>
            </a:extLst>
          </p:cNvPr>
          <p:cNvPicPr>
            <a:picLocks noChangeAspect="1"/>
          </p:cNvPicPr>
          <p:nvPr/>
        </p:nvPicPr>
        <p:blipFill>
          <a:blip r:embed="rId5"/>
          <a:stretch>
            <a:fillRect/>
          </a:stretch>
        </p:blipFill>
        <p:spPr>
          <a:xfrm>
            <a:off x="2721976" y="6102028"/>
            <a:ext cx="1690492" cy="503697"/>
          </a:xfrm>
          <a:prstGeom prst="rect">
            <a:avLst/>
          </a:prstGeom>
        </p:spPr>
      </p:pic>
      <p:pic>
        <p:nvPicPr>
          <p:cNvPr id="12" name="図 11">
            <a:extLst>
              <a:ext uri="{FF2B5EF4-FFF2-40B4-BE49-F238E27FC236}">
                <a16:creationId xmlns:a16="http://schemas.microsoft.com/office/drawing/2014/main" id="{B1057667-02AD-7748-CF7A-FE90E3728639}"/>
              </a:ext>
            </a:extLst>
          </p:cNvPr>
          <p:cNvPicPr>
            <a:picLocks noChangeAspect="1"/>
          </p:cNvPicPr>
          <p:nvPr/>
        </p:nvPicPr>
        <p:blipFill>
          <a:blip r:embed="rId6"/>
          <a:stretch>
            <a:fillRect/>
          </a:stretch>
        </p:blipFill>
        <p:spPr>
          <a:xfrm>
            <a:off x="4644785" y="6216800"/>
            <a:ext cx="1165503" cy="355390"/>
          </a:xfrm>
          <a:prstGeom prst="rect">
            <a:avLst/>
          </a:prstGeom>
        </p:spPr>
      </p:pic>
      <p:pic>
        <p:nvPicPr>
          <p:cNvPr id="14" name="図 13">
            <a:extLst>
              <a:ext uri="{FF2B5EF4-FFF2-40B4-BE49-F238E27FC236}">
                <a16:creationId xmlns:a16="http://schemas.microsoft.com/office/drawing/2014/main" id="{1159CAEE-A4E7-0D5E-5E09-DC3AE9DAF572}"/>
              </a:ext>
            </a:extLst>
          </p:cNvPr>
          <p:cNvPicPr>
            <a:picLocks noChangeAspect="1"/>
          </p:cNvPicPr>
          <p:nvPr/>
        </p:nvPicPr>
        <p:blipFill>
          <a:blip r:embed="rId7"/>
          <a:stretch>
            <a:fillRect/>
          </a:stretch>
        </p:blipFill>
        <p:spPr>
          <a:xfrm>
            <a:off x="5910958" y="6057191"/>
            <a:ext cx="2721975" cy="511242"/>
          </a:xfrm>
          <a:prstGeom prst="rect">
            <a:avLst/>
          </a:prstGeom>
        </p:spPr>
      </p:pic>
      <p:sp>
        <p:nvSpPr>
          <p:cNvPr id="2" name="テキスト ボックス 1">
            <a:extLst>
              <a:ext uri="{FF2B5EF4-FFF2-40B4-BE49-F238E27FC236}">
                <a16:creationId xmlns:a16="http://schemas.microsoft.com/office/drawing/2014/main" id="{45833033-8A5C-D04D-1CA5-36E7CF388421}"/>
              </a:ext>
            </a:extLst>
          </p:cNvPr>
          <p:cNvSpPr txBox="1"/>
          <p:nvPr/>
        </p:nvSpPr>
        <p:spPr>
          <a:xfrm>
            <a:off x="1817648" y="594337"/>
            <a:ext cx="5286067" cy="646331"/>
          </a:xfrm>
          <a:prstGeom prst="rect">
            <a:avLst/>
          </a:prstGeom>
          <a:noFill/>
          <a:ln w="25400">
            <a:solidFill>
              <a:srgbClr val="FF0000"/>
            </a:solidFill>
          </a:ln>
        </p:spPr>
        <p:txBody>
          <a:bodyPr wrap="square" rtlCol="0">
            <a:spAutoFit/>
          </a:bodyPr>
          <a:lstStyle/>
          <a:p>
            <a:pPr algn="ctr"/>
            <a:r>
              <a:rPr kumimoji="1" lang="en-US" altLang="ja-JP" sz="3600" dirty="0"/>
              <a:t> </a:t>
            </a:r>
            <a:r>
              <a:rPr kumimoji="1" lang="ja-JP" altLang="en-US" sz="3600" b="1" dirty="0"/>
              <a:t>情報の鵜呑み禁止 </a:t>
            </a:r>
            <a:r>
              <a:rPr kumimoji="1" lang="en-US" altLang="ja-JP" sz="3600" b="1" dirty="0"/>
              <a:t>!!</a:t>
            </a:r>
            <a:endParaRPr kumimoji="1" lang="ja-JP" altLang="en-US" sz="3600" b="1" dirty="0"/>
          </a:p>
        </p:txBody>
      </p:sp>
    </p:spTree>
    <p:extLst>
      <p:ext uri="{BB962C8B-B14F-4D97-AF65-F5344CB8AC3E}">
        <p14:creationId xmlns:p14="http://schemas.microsoft.com/office/powerpoint/2010/main" val="13681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広告の例：こんな広告を目にしたら、どう思いますか？</a:t>
            </a:r>
          </a:p>
        </p:txBody>
      </p:sp>
      <p:sp>
        <p:nvSpPr>
          <p:cNvPr id="10"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kern="0">
                <a:solidFill>
                  <a:prstClr val="black"/>
                </a:solidFill>
              </a:rPr>
              <a:t>ご家族や身近な人で薄毛に悩んでいる人がいるとしたら、あなたはこれを勧めますか？</a:t>
            </a:r>
            <a:endParaRPr lang="en-US" altLang="ja-JP" sz="1846" kern="0">
              <a:solidFill>
                <a:prstClr val="black"/>
              </a:solidFill>
            </a:endParaRPr>
          </a:p>
        </p:txBody>
      </p:sp>
      <p:sp>
        <p:nvSpPr>
          <p:cNvPr id="11" name="タイトル 2"/>
          <p:cNvSpPr txBox="1">
            <a:spLocks/>
          </p:cNvSpPr>
          <p:nvPr/>
        </p:nvSpPr>
        <p:spPr>
          <a:xfrm>
            <a:off x="1194129" y="2106285"/>
            <a:ext cx="7220909" cy="101213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954" b="1" dirty="0">
                <a:solidFill>
                  <a:srgbClr val="000000"/>
                </a:solidFill>
                <a:latin typeface="Meiryo UI" pitchFamily="50" charset="-128"/>
                <a:ea typeface="Meiryo UI" pitchFamily="50" charset="-128"/>
                <a:cs typeface="Meiryo UI" pitchFamily="50" charset="-128"/>
              </a:rPr>
              <a:t>諦めてたあなたに！ぐんぐん生える！</a:t>
            </a:r>
            <a:endParaRPr lang="en-US" altLang="ja-JP" sz="2954" b="1" dirty="0">
              <a:solidFill>
                <a:srgbClr val="000000"/>
              </a:solidFill>
              <a:latin typeface="Meiryo UI" pitchFamily="50" charset="-128"/>
              <a:ea typeface="Meiryo UI" pitchFamily="50" charset="-128"/>
              <a:cs typeface="Meiryo UI" pitchFamily="50" charset="-128"/>
            </a:endParaRPr>
          </a:p>
          <a:p>
            <a:pPr defTabSz="844083">
              <a:defRPr/>
            </a:pPr>
            <a:r>
              <a:rPr lang="ja-JP" altLang="en-US" sz="2954" b="1" dirty="0">
                <a:solidFill>
                  <a:srgbClr val="000000"/>
                </a:solidFill>
                <a:latin typeface="Meiryo UI" pitchFamily="50" charset="-128"/>
                <a:ea typeface="Meiryo UI" pitchFamily="50" charset="-128"/>
                <a:cs typeface="Meiryo UI" pitchFamily="50" charset="-128"/>
              </a:rPr>
              <a:t>発毛剤 “ヘアグロ </a:t>
            </a:r>
            <a:r>
              <a:rPr lang="en-US" altLang="ja-JP" sz="2954" b="1" dirty="0">
                <a:solidFill>
                  <a:srgbClr val="000000"/>
                </a:solidFill>
                <a:latin typeface="Meiryo UI" pitchFamily="50" charset="-128"/>
                <a:ea typeface="Meiryo UI" pitchFamily="50" charset="-128"/>
                <a:cs typeface="Meiryo UI" pitchFamily="50" charset="-128"/>
              </a:rPr>
              <a:t>DX</a:t>
            </a:r>
            <a:r>
              <a:rPr lang="ja-JP" altLang="en-US" sz="2954" b="1" dirty="0">
                <a:solidFill>
                  <a:srgbClr val="000000"/>
                </a:solidFill>
                <a:latin typeface="Meiryo UI" pitchFamily="50" charset="-128"/>
                <a:ea typeface="Meiryo UI" pitchFamily="50" charset="-128"/>
                <a:cs typeface="Meiryo UI" pitchFamily="50" charset="-128"/>
              </a:rPr>
              <a:t>”</a:t>
            </a:r>
          </a:p>
        </p:txBody>
      </p:sp>
      <p:sp>
        <p:nvSpPr>
          <p:cNvPr id="12" name="タイトル 2"/>
          <p:cNvSpPr txBox="1">
            <a:spLocks/>
          </p:cNvSpPr>
          <p:nvPr/>
        </p:nvSpPr>
        <p:spPr>
          <a:xfrm>
            <a:off x="707273" y="5297415"/>
            <a:ext cx="2220485" cy="533754"/>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日</a:t>
            </a: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回スプレーで</a:t>
            </a: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カ月分　</a:t>
            </a:r>
            <a:endParaRPr lang="en-US" altLang="ja-JP" sz="1662">
              <a:solidFill>
                <a:srgbClr val="000000"/>
              </a:solidFill>
              <a:latin typeface="Meiryo UI" pitchFamily="50" charset="-128"/>
              <a:ea typeface="Meiryo UI" pitchFamily="50" charset="-128"/>
              <a:cs typeface="Meiryo UI" pitchFamily="50" charset="-128"/>
            </a:endParaRPr>
          </a:p>
          <a:p>
            <a:pPr algn="l" defTabSz="844083">
              <a:defRPr/>
            </a:pPr>
            <a:r>
              <a:rPr lang="en-US" altLang="ja-JP" sz="1662">
                <a:solidFill>
                  <a:srgbClr val="000000"/>
                </a:solidFill>
                <a:latin typeface="Meiryo UI" pitchFamily="50" charset="-128"/>
                <a:ea typeface="Meiryo UI" pitchFamily="50" charset="-128"/>
                <a:cs typeface="Meiryo UI" pitchFamily="50" charset="-128"/>
              </a:rPr>
              <a:t>3</a:t>
            </a:r>
            <a:r>
              <a:rPr lang="ja-JP" altLang="en-US" sz="1662">
                <a:solidFill>
                  <a:srgbClr val="000000"/>
                </a:solidFill>
                <a:latin typeface="Meiryo UI" pitchFamily="50" charset="-128"/>
                <a:ea typeface="Meiryo UI" pitchFamily="50" charset="-128"/>
                <a:cs typeface="Meiryo UI" pitchFamily="50" charset="-128"/>
              </a:rPr>
              <a:t>万円。</a:t>
            </a:r>
            <a:r>
              <a:rPr lang="en-US" altLang="ja-JP" sz="1662">
                <a:solidFill>
                  <a:srgbClr val="000000"/>
                </a:solidFill>
                <a:latin typeface="Meiryo UI" pitchFamily="50" charset="-128"/>
                <a:ea typeface="Meiryo UI" pitchFamily="50" charset="-128"/>
                <a:cs typeface="Meiryo UI" pitchFamily="50" charset="-128"/>
              </a:rPr>
              <a:t>2</a:t>
            </a:r>
            <a:r>
              <a:rPr lang="ja-JP" altLang="en-US" sz="1662">
                <a:solidFill>
                  <a:srgbClr val="000000"/>
                </a:solidFill>
                <a:latin typeface="Meiryo UI" pitchFamily="50" charset="-128"/>
                <a:ea typeface="Meiryo UI" pitchFamily="50" charset="-128"/>
                <a:cs typeface="Meiryo UI" pitchFamily="50" charset="-128"/>
              </a:rPr>
              <a:t>本買えば</a:t>
            </a:r>
            <a:r>
              <a:rPr lang="en-US" altLang="ja-JP" sz="1662">
                <a:solidFill>
                  <a:srgbClr val="000000"/>
                </a:solidFill>
                <a:latin typeface="Meiryo UI" pitchFamily="50" charset="-128"/>
                <a:ea typeface="Meiryo UI" pitchFamily="50" charset="-128"/>
                <a:cs typeface="Meiryo UI" pitchFamily="50" charset="-128"/>
              </a:rPr>
              <a:t>5</a:t>
            </a:r>
            <a:r>
              <a:rPr lang="ja-JP" altLang="en-US" sz="1662">
                <a:solidFill>
                  <a:srgbClr val="000000"/>
                </a:solidFill>
                <a:latin typeface="Meiryo UI" pitchFamily="50" charset="-128"/>
                <a:ea typeface="Meiryo UI" pitchFamily="50" charset="-128"/>
                <a:cs typeface="Meiryo UI" pitchFamily="50" charset="-128"/>
              </a:rPr>
              <a:t>万円</a:t>
            </a:r>
          </a:p>
        </p:txBody>
      </p:sp>
      <p:sp>
        <p:nvSpPr>
          <p:cNvPr id="13" name="角丸四角形 12"/>
          <p:cNvSpPr/>
          <p:nvPr/>
        </p:nvSpPr>
        <p:spPr>
          <a:xfrm>
            <a:off x="392191" y="1943367"/>
            <a:ext cx="8235994" cy="427998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3" name="テキスト ボックス 2"/>
          <p:cNvSpPr txBox="1"/>
          <p:nvPr/>
        </p:nvSpPr>
        <p:spPr>
          <a:xfrm>
            <a:off x="3514972" y="5734832"/>
            <a:ext cx="4669868" cy="307777"/>
          </a:xfrm>
          <a:prstGeom prst="rect">
            <a:avLst/>
          </a:prstGeom>
          <a:noFill/>
        </p:spPr>
        <p:txBody>
          <a:bodyPr wrap="none" rtlCol="0">
            <a:spAutoFit/>
          </a:bodyPr>
          <a:lstStyle/>
          <a:p>
            <a:r>
              <a:rPr lang="en-US" altLang="ja-JP" sz="1400"/>
              <a:t>※</a:t>
            </a:r>
            <a:r>
              <a:rPr lang="ja-JP" altLang="en-US" sz="1400"/>
              <a:t>個人の感想であり、商品の効能を確約するものではありません</a:t>
            </a:r>
            <a:endParaRPr kumimoji="1" lang="ja-JP" altLang="en-US" sz="1400"/>
          </a:p>
        </p:txBody>
      </p:sp>
      <p:sp>
        <p:nvSpPr>
          <p:cNvPr id="5" name="スライド番号プレースホルダー 4">
            <a:extLst>
              <a:ext uri="{FF2B5EF4-FFF2-40B4-BE49-F238E27FC236}">
                <a16:creationId xmlns:a16="http://schemas.microsoft.com/office/drawing/2014/main" id="{3785351E-4274-4D2E-A2CA-CF5D7279D2A0}"/>
              </a:ext>
            </a:extLst>
          </p:cNvPr>
          <p:cNvSpPr>
            <a:spLocks noGrp="1"/>
          </p:cNvSpPr>
          <p:nvPr>
            <p:ph type="sldNum" sz="quarter" idx="12"/>
          </p:nvPr>
        </p:nvSpPr>
        <p:spPr/>
        <p:txBody>
          <a:bodyPr/>
          <a:lstStyle/>
          <a:p>
            <a:fld id="{8C00CA73-F1BD-48BC-8C9C-E0376374F70B}" type="slidenum">
              <a:rPr kumimoji="1" lang="ja-JP" altLang="en-US" smtClean="0"/>
              <a:t>10</a:t>
            </a:fld>
            <a:endParaRPr kumimoji="1" lang="ja-JP" altLang="en-US"/>
          </a:p>
        </p:txBody>
      </p:sp>
      <p:pic>
        <p:nvPicPr>
          <p:cNvPr id="14" name="図 13">
            <a:extLst>
              <a:ext uri="{FF2B5EF4-FFF2-40B4-BE49-F238E27FC236}">
                <a16:creationId xmlns:a16="http://schemas.microsoft.com/office/drawing/2014/main" id="{8F67C392-FC33-4FFE-913D-0BA8B1979C0E}"/>
              </a:ext>
            </a:extLst>
          </p:cNvPr>
          <p:cNvPicPr>
            <a:picLocks noChangeAspect="1"/>
          </p:cNvPicPr>
          <p:nvPr/>
        </p:nvPicPr>
        <p:blipFill>
          <a:blip r:embed="rId3"/>
          <a:stretch>
            <a:fillRect/>
          </a:stretch>
        </p:blipFill>
        <p:spPr>
          <a:xfrm>
            <a:off x="1271396" y="2762352"/>
            <a:ext cx="929740" cy="2452357"/>
          </a:xfrm>
          <a:prstGeom prst="rect">
            <a:avLst/>
          </a:prstGeom>
        </p:spPr>
      </p:pic>
      <p:pic>
        <p:nvPicPr>
          <p:cNvPr id="16" name="図 15">
            <a:extLst>
              <a:ext uri="{FF2B5EF4-FFF2-40B4-BE49-F238E27FC236}">
                <a16:creationId xmlns:a16="http://schemas.microsoft.com/office/drawing/2014/main" id="{C4E2A00B-2000-4ADD-B642-FAE466E61662}"/>
              </a:ext>
            </a:extLst>
          </p:cNvPr>
          <p:cNvPicPr>
            <a:picLocks noChangeAspect="1"/>
          </p:cNvPicPr>
          <p:nvPr/>
        </p:nvPicPr>
        <p:blipFill>
          <a:blip r:embed="rId4"/>
          <a:stretch>
            <a:fillRect/>
          </a:stretch>
        </p:blipFill>
        <p:spPr>
          <a:xfrm>
            <a:off x="3061963" y="3201123"/>
            <a:ext cx="1878376" cy="1806766"/>
          </a:xfrm>
          <a:prstGeom prst="rect">
            <a:avLst/>
          </a:prstGeom>
        </p:spPr>
      </p:pic>
      <p:pic>
        <p:nvPicPr>
          <p:cNvPr id="18" name="図 17">
            <a:extLst>
              <a:ext uri="{FF2B5EF4-FFF2-40B4-BE49-F238E27FC236}">
                <a16:creationId xmlns:a16="http://schemas.microsoft.com/office/drawing/2014/main" id="{E7F0BF4F-714E-42A7-B811-8628E73F5516}"/>
              </a:ext>
            </a:extLst>
          </p:cNvPr>
          <p:cNvPicPr>
            <a:picLocks noChangeAspect="1"/>
          </p:cNvPicPr>
          <p:nvPr/>
        </p:nvPicPr>
        <p:blipFill>
          <a:blip r:embed="rId5"/>
          <a:stretch>
            <a:fillRect/>
          </a:stretch>
        </p:blipFill>
        <p:spPr>
          <a:xfrm>
            <a:off x="5612920" y="3109220"/>
            <a:ext cx="2031464" cy="1893081"/>
          </a:xfrm>
          <a:prstGeom prst="rect">
            <a:avLst/>
          </a:prstGeom>
        </p:spPr>
      </p:pic>
      <p:sp>
        <p:nvSpPr>
          <p:cNvPr id="9" name="角丸四角形吹き出し 8"/>
          <p:cNvSpPr/>
          <p:nvPr/>
        </p:nvSpPr>
        <p:spPr>
          <a:xfrm>
            <a:off x="5490664" y="4843834"/>
            <a:ext cx="2694176" cy="741750"/>
          </a:xfrm>
          <a:prstGeom prst="wedgeRoundRectCallout">
            <a:avLst>
              <a:gd name="adj1" fmla="val -40770"/>
              <a:gd name="adj2" fmla="val -64700"/>
              <a:gd name="adj3" fmla="val 16667"/>
            </a:avLst>
          </a:prstGeom>
          <a:solidFill>
            <a:schemeClr val="bg1"/>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ja-JP" altLang="en-US" sz="1846">
                <a:solidFill>
                  <a:prstClr val="black"/>
                </a:solidFill>
                <a:latin typeface="Franklin Gothic Medium"/>
                <a:ea typeface="Meiryo UI"/>
              </a:rPr>
              <a:t>何を使ってもダメだった</a:t>
            </a:r>
            <a:endParaRPr lang="en-US" altLang="ja-JP" sz="1846">
              <a:solidFill>
                <a:prstClr val="black"/>
              </a:solidFill>
              <a:latin typeface="Franklin Gothic Medium"/>
              <a:ea typeface="Meiryo UI"/>
            </a:endParaRPr>
          </a:p>
          <a:p>
            <a:pPr algn="ctr" defTabSz="844083"/>
            <a:r>
              <a:rPr lang="ja-JP" altLang="en-US" sz="1846">
                <a:solidFill>
                  <a:prstClr val="black"/>
                </a:solidFill>
                <a:latin typeface="Franklin Gothic Medium"/>
                <a:ea typeface="Meiryo UI"/>
              </a:rPr>
              <a:t>私が、半年でこの効果！</a:t>
            </a:r>
          </a:p>
        </p:txBody>
      </p:sp>
      <p:sp>
        <p:nvSpPr>
          <p:cNvPr id="19" name="矢印: 右 18">
            <a:extLst>
              <a:ext uri="{FF2B5EF4-FFF2-40B4-BE49-F238E27FC236}">
                <a16:creationId xmlns:a16="http://schemas.microsoft.com/office/drawing/2014/main" id="{8BA2EF5F-0610-4C78-8480-5DBC869A88C5}"/>
              </a:ext>
            </a:extLst>
          </p:cNvPr>
          <p:cNvSpPr/>
          <p:nvPr/>
        </p:nvSpPr>
        <p:spPr>
          <a:xfrm>
            <a:off x="5071872" y="3877055"/>
            <a:ext cx="541048" cy="398817"/>
          </a:xfrm>
          <a:prstGeom prst="rightArrow">
            <a:avLst/>
          </a:prstGeom>
          <a:solidFill>
            <a:schemeClr val="accent6">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546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広告の例：こんな広告を目にしたら、どう思いますか？</a:t>
            </a:r>
          </a:p>
        </p:txBody>
      </p:sp>
      <p:pic>
        <p:nvPicPr>
          <p:cNvPr id="2" name="図 1"/>
          <p:cNvPicPr>
            <a:picLocks noChangeAspect="1"/>
          </p:cNvPicPr>
          <p:nvPr/>
        </p:nvPicPr>
        <p:blipFill rotWithShape="1">
          <a:blip r:embed="rId3"/>
          <a:srcRect t="9283"/>
          <a:stretch/>
        </p:blipFill>
        <p:spPr>
          <a:xfrm>
            <a:off x="2748716" y="3339817"/>
            <a:ext cx="4720831" cy="1900402"/>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86" y="2643318"/>
            <a:ext cx="1708053" cy="2405709"/>
          </a:xfrm>
          <a:prstGeom prst="rect">
            <a:avLst/>
          </a:prstGeom>
        </p:spPr>
      </p:pic>
      <p:sp>
        <p:nvSpPr>
          <p:cNvPr id="9" name="角丸四角形吹き出し 8"/>
          <p:cNvSpPr/>
          <p:nvPr/>
        </p:nvSpPr>
        <p:spPr>
          <a:xfrm>
            <a:off x="5490664" y="4910376"/>
            <a:ext cx="2694176" cy="741750"/>
          </a:xfrm>
          <a:prstGeom prst="wedgeRoundRectCallout">
            <a:avLst>
              <a:gd name="adj1" fmla="val -40770"/>
              <a:gd name="adj2" fmla="val -64700"/>
              <a:gd name="adj3" fmla="val 16667"/>
            </a:avLst>
          </a:prstGeom>
          <a:solidFill>
            <a:schemeClr val="bg1"/>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ja-JP" altLang="en-US" sz="1846">
                <a:solidFill>
                  <a:prstClr val="black"/>
                </a:solidFill>
                <a:latin typeface="Franklin Gothic Medium"/>
                <a:ea typeface="Meiryo UI"/>
              </a:rPr>
              <a:t>何を使ってもダメだった</a:t>
            </a:r>
            <a:endParaRPr lang="en-US" altLang="ja-JP" sz="1846">
              <a:solidFill>
                <a:prstClr val="black"/>
              </a:solidFill>
              <a:latin typeface="Franklin Gothic Medium"/>
              <a:ea typeface="Meiryo UI"/>
            </a:endParaRPr>
          </a:p>
          <a:p>
            <a:pPr algn="ctr" defTabSz="844083"/>
            <a:r>
              <a:rPr lang="ja-JP" altLang="en-US" sz="1846">
                <a:solidFill>
                  <a:prstClr val="black"/>
                </a:solidFill>
                <a:latin typeface="Franklin Gothic Medium"/>
                <a:ea typeface="Meiryo UI"/>
              </a:rPr>
              <a:t>私が、半年でこの効果！</a:t>
            </a:r>
          </a:p>
        </p:txBody>
      </p:sp>
      <p:sp>
        <p:nvSpPr>
          <p:cNvPr id="11" name="タイトル 2"/>
          <p:cNvSpPr txBox="1">
            <a:spLocks/>
          </p:cNvSpPr>
          <p:nvPr/>
        </p:nvSpPr>
        <p:spPr>
          <a:xfrm>
            <a:off x="1194129" y="2106285"/>
            <a:ext cx="7220909" cy="101213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954" b="1">
                <a:solidFill>
                  <a:srgbClr val="000000"/>
                </a:solidFill>
                <a:latin typeface="Meiryo UI" pitchFamily="50" charset="-128"/>
                <a:ea typeface="Meiryo UI" pitchFamily="50" charset="-128"/>
                <a:cs typeface="Meiryo UI" pitchFamily="50" charset="-128"/>
              </a:rPr>
              <a:t>諦めてたあなたに！ぐんぐん生える！</a:t>
            </a:r>
            <a:endParaRPr lang="en-US" altLang="ja-JP" sz="2954" b="1">
              <a:solidFill>
                <a:srgbClr val="000000"/>
              </a:solidFill>
              <a:latin typeface="Meiryo UI" pitchFamily="50" charset="-128"/>
              <a:ea typeface="Meiryo UI" pitchFamily="50" charset="-128"/>
              <a:cs typeface="Meiryo UI" pitchFamily="50" charset="-128"/>
            </a:endParaRPr>
          </a:p>
          <a:p>
            <a:pPr defTabSz="844083">
              <a:defRPr/>
            </a:pPr>
            <a:r>
              <a:rPr lang="ja-JP" altLang="en-US" sz="2954" b="1">
                <a:solidFill>
                  <a:srgbClr val="000000"/>
                </a:solidFill>
                <a:latin typeface="Meiryo UI" pitchFamily="50" charset="-128"/>
                <a:ea typeface="Meiryo UI" pitchFamily="50" charset="-128"/>
                <a:cs typeface="Meiryo UI" pitchFamily="50" charset="-128"/>
              </a:rPr>
              <a:t>発毛薬“毛力”</a:t>
            </a:r>
          </a:p>
        </p:txBody>
      </p:sp>
      <p:sp>
        <p:nvSpPr>
          <p:cNvPr id="12" name="タイトル 2"/>
          <p:cNvSpPr txBox="1">
            <a:spLocks/>
          </p:cNvSpPr>
          <p:nvPr/>
        </p:nvSpPr>
        <p:spPr>
          <a:xfrm>
            <a:off x="4933943" y="5153894"/>
            <a:ext cx="2220485" cy="533754"/>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日</a:t>
            </a: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回スプレーで</a:t>
            </a:r>
            <a:r>
              <a:rPr lang="en-US" altLang="ja-JP" sz="1662">
                <a:solidFill>
                  <a:srgbClr val="000000"/>
                </a:solidFill>
                <a:latin typeface="Meiryo UI" pitchFamily="50" charset="-128"/>
                <a:ea typeface="Meiryo UI" pitchFamily="50" charset="-128"/>
                <a:cs typeface="Meiryo UI" pitchFamily="50" charset="-128"/>
              </a:rPr>
              <a:t>1</a:t>
            </a:r>
            <a:r>
              <a:rPr lang="ja-JP" altLang="en-US" sz="1662">
                <a:solidFill>
                  <a:srgbClr val="000000"/>
                </a:solidFill>
                <a:latin typeface="Meiryo UI" pitchFamily="50" charset="-128"/>
                <a:ea typeface="Meiryo UI" pitchFamily="50" charset="-128"/>
                <a:cs typeface="Meiryo UI" pitchFamily="50" charset="-128"/>
              </a:rPr>
              <a:t>カ月分　</a:t>
            </a:r>
            <a:endParaRPr lang="en-US" altLang="ja-JP" sz="1662">
              <a:solidFill>
                <a:srgbClr val="000000"/>
              </a:solidFill>
              <a:latin typeface="Meiryo UI" pitchFamily="50" charset="-128"/>
              <a:ea typeface="Meiryo UI" pitchFamily="50" charset="-128"/>
              <a:cs typeface="Meiryo UI" pitchFamily="50" charset="-128"/>
            </a:endParaRPr>
          </a:p>
          <a:p>
            <a:pPr algn="l" defTabSz="844083">
              <a:defRPr/>
            </a:pPr>
            <a:r>
              <a:rPr lang="en-US" altLang="ja-JP" sz="1662">
                <a:solidFill>
                  <a:srgbClr val="000000"/>
                </a:solidFill>
                <a:latin typeface="Meiryo UI" pitchFamily="50" charset="-128"/>
                <a:ea typeface="Meiryo UI" pitchFamily="50" charset="-128"/>
                <a:cs typeface="Meiryo UI" pitchFamily="50" charset="-128"/>
              </a:rPr>
              <a:t>3</a:t>
            </a:r>
            <a:r>
              <a:rPr lang="ja-JP" altLang="en-US" sz="1662">
                <a:solidFill>
                  <a:srgbClr val="000000"/>
                </a:solidFill>
                <a:latin typeface="Meiryo UI" pitchFamily="50" charset="-128"/>
                <a:ea typeface="Meiryo UI" pitchFamily="50" charset="-128"/>
                <a:cs typeface="Meiryo UI" pitchFamily="50" charset="-128"/>
              </a:rPr>
              <a:t>万円。</a:t>
            </a:r>
            <a:r>
              <a:rPr lang="en-US" altLang="ja-JP" sz="1662">
                <a:solidFill>
                  <a:srgbClr val="000000"/>
                </a:solidFill>
                <a:latin typeface="Meiryo UI" pitchFamily="50" charset="-128"/>
                <a:ea typeface="Meiryo UI" pitchFamily="50" charset="-128"/>
                <a:cs typeface="Meiryo UI" pitchFamily="50" charset="-128"/>
              </a:rPr>
              <a:t>2</a:t>
            </a:r>
            <a:r>
              <a:rPr lang="ja-JP" altLang="en-US" sz="1662">
                <a:solidFill>
                  <a:srgbClr val="000000"/>
                </a:solidFill>
                <a:latin typeface="Meiryo UI" pitchFamily="50" charset="-128"/>
                <a:ea typeface="Meiryo UI" pitchFamily="50" charset="-128"/>
                <a:cs typeface="Meiryo UI" pitchFamily="50" charset="-128"/>
              </a:rPr>
              <a:t>本買えば</a:t>
            </a:r>
            <a:r>
              <a:rPr lang="en-US" altLang="ja-JP" sz="1662">
                <a:solidFill>
                  <a:srgbClr val="000000"/>
                </a:solidFill>
                <a:latin typeface="Meiryo UI" pitchFamily="50" charset="-128"/>
                <a:ea typeface="Meiryo UI" pitchFamily="50" charset="-128"/>
                <a:cs typeface="Meiryo UI" pitchFamily="50" charset="-128"/>
              </a:rPr>
              <a:t>5</a:t>
            </a:r>
            <a:r>
              <a:rPr lang="ja-JP" altLang="en-US" sz="1662">
                <a:solidFill>
                  <a:srgbClr val="000000"/>
                </a:solidFill>
                <a:latin typeface="Meiryo UI" pitchFamily="50" charset="-128"/>
                <a:ea typeface="Meiryo UI" pitchFamily="50" charset="-128"/>
                <a:cs typeface="Meiryo UI" pitchFamily="50" charset="-128"/>
              </a:rPr>
              <a:t>万円</a:t>
            </a:r>
          </a:p>
        </p:txBody>
      </p:sp>
      <p:sp>
        <p:nvSpPr>
          <p:cNvPr id="13" name="角丸四角形 12"/>
          <p:cNvSpPr/>
          <p:nvPr/>
        </p:nvSpPr>
        <p:spPr>
          <a:xfrm>
            <a:off x="392191" y="1943367"/>
            <a:ext cx="8235994" cy="427998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3" name="正方形/長方形 2"/>
          <p:cNvSpPr/>
          <p:nvPr/>
        </p:nvSpPr>
        <p:spPr>
          <a:xfrm>
            <a:off x="4129" y="1483431"/>
            <a:ext cx="9143999" cy="5121762"/>
          </a:xfrm>
          <a:prstGeom prst="rect">
            <a:avLst/>
          </a:prstGeom>
          <a:gradFill>
            <a:gsLst>
              <a:gs pos="0">
                <a:schemeClr val="accent4">
                  <a:lumMod val="20000"/>
                  <a:lumOff val="80000"/>
                </a:schemeClr>
              </a:gs>
              <a:gs pos="100000">
                <a:schemeClr val="accent5">
                  <a:lumMod val="20000"/>
                  <a:lumOff val="80000"/>
                </a:schemeClr>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16" name="角丸四角形吹き出し 15"/>
          <p:cNvSpPr/>
          <p:nvPr/>
        </p:nvSpPr>
        <p:spPr>
          <a:xfrm>
            <a:off x="7198383" y="2718993"/>
            <a:ext cx="1876826" cy="926031"/>
          </a:xfrm>
          <a:prstGeom prst="wedgeRoundRectCallout">
            <a:avLst>
              <a:gd name="adj1" fmla="val -37522"/>
              <a:gd name="adj2" fmla="val 62146"/>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en-US" altLang="ja-JP" sz="1662">
                <a:solidFill>
                  <a:prstClr val="black"/>
                </a:solidFill>
                <a:latin typeface="Franklin Gothic Medium"/>
                <a:ea typeface="Meiryo UI"/>
              </a:rPr>
              <a:t>2</a:t>
            </a:r>
            <a:r>
              <a:rPr lang="ja-JP" altLang="en-US" sz="1662">
                <a:solidFill>
                  <a:prstClr val="black"/>
                </a:solidFill>
                <a:latin typeface="Franklin Gothic Medium"/>
                <a:ea typeface="Meiryo UI"/>
              </a:rPr>
              <a:t>枚の写真、実は順番が逆じゃ？</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髪型変えただけ？</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別の人かも？</a:t>
            </a:r>
            <a:endParaRPr lang="en-US" altLang="ja-JP" sz="1662">
              <a:solidFill>
                <a:prstClr val="black"/>
              </a:solidFill>
              <a:latin typeface="Franklin Gothic Medium"/>
              <a:ea typeface="Meiryo UI"/>
            </a:endParaRPr>
          </a:p>
        </p:txBody>
      </p:sp>
      <p:sp>
        <p:nvSpPr>
          <p:cNvPr id="18" name="角丸四角形吹き出し 17"/>
          <p:cNvSpPr/>
          <p:nvPr/>
        </p:nvSpPr>
        <p:spPr>
          <a:xfrm>
            <a:off x="7154537" y="4652003"/>
            <a:ext cx="1954606" cy="1350193"/>
          </a:xfrm>
          <a:prstGeom prst="wedgeRoundRectCallout">
            <a:avLst>
              <a:gd name="adj1" fmla="val -41095"/>
              <a:gd name="adj2" fmla="val 60192"/>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ストレスが消えたなど別の理由かも？</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だとしたら使わなくても生えたんじゃ？</a:t>
            </a:r>
          </a:p>
        </p:txBody>
      </p:sp>
      <p:sp>
        <p:nvSpPr>
          <p:cNvPr id="22" name="角丸四角形吹き出し 21"/>
          <p:cNvSpPr/>
          <p:nvPr/>
        </p:nvSpPr>
        <p:spPr>
          <a:xfrm>
            <a:off x="122506" y="2340030"/>
            <a:ext cx="1756230" cy="1394402"/>
          </a:xfrm>
          <a:prstGeom prst="wedgeRoundRectCallout">
            <a:avLst>
              <a:gd name="adj1" fmla="val 41864"/>
              <a:gd name="adj2" fmla="val 77567"/>
              <a:gd name="adj3" fmla="val 16667"/>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写真も体験談もあるし間違いなさそうだな。ダメもとでやってみるかな。</a:t>
            </a:r>
            <a:endParaRPr lang="en-US" altLang="ja-JP" sz="1662">
              <a:solidFill>
                <a:prstClr val="black"/>
              </a:solidFill>
              <a:latin typeface="Franklin Gothic Medium"/>
              <a:ea typeface="Meiryo UI"/>
            </a:endParaRPr>
          </a:p>
        </p:txBody>
      </p:sp>
      <p:sp>
        <p:nvSpPr>
          <p:cNvPr id="24" name="角丸四角形吹き出し 23"/>
          <p:cNvSpPr/>
          <p:nvPr/>
        </p:nvSpPr>
        <p:spPr>
          <a:xfrm>
            <a:off x="117397" y="4071318"/>
            <a:ext cx="1382900" cy="568985"/>
          </a:xfrm>
          <a:prstGeom prst="wedgeRoundRectCallout">
            <a:avLst>
              <a:gd name="adj1" fmla="val 6118"/>
              <a:gd name="adj2" fmla="val 81766"/>
              <a:gd name="adj3" fmla="val 16667"/>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凄い、明らかに効いてる！</a:t>
            </a:r>
            <a:endParaRPr lang="en-US" altLang="ja-JP" sz="1662">
              <a:solidFill>
                <a:prstClr val="black"/>
              </a:solidFill>
              <a:latin typeface="Franklin Gothic Medium"/>
              <a:ea typeface="Meiryo UI"/>
            </a:endParaRPr>
          </a:p>
        </p:txBody>
      </p:sp>
      <p:sp>
        <p:nvSpPr>
          <p:cNvPr id="25" name="角丸四角形吹き出し 24"/>
          <p:cNvSpPr/>
          <p:nvPr/>
        </p:nvSpPr>
        <p:spPr>
          <a:xfrm>
            <a:off x="166351" y="5687648"/>
            <a:ext cx="1849726" cy="771270"/>
          </a:xfrm>
          <a:prstGeom prst="wedgeRoundRectCallout">
            <a:avLst>
              <a:gd name="adj1" fmla="val 63353"/>
              <a:gd name="adj2" fmla="val -7167"/>
              <a:gd name="adj3" fmla="val 16667"/>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844083"/>
            <a:r>
              <a:rPr lang="en-US" altLang="ja-JP" sz="1662">
                <a:solidFill>
                  <a:prstClr val="black"/>
                </a:solidFill>
                <a:latin typeface="Franklin Gothic Medium"/>
                <a:ea typeface="Meiryo UI"/>
              </a:rPr>
              <a:t>2</a:t>
            </a:r>
            <a:r>
              <a:rPr lang="ja-JP" altLang="en-US" sz="1662">
                <a:solidFill>
                  <a:prstClr val="black"/>
                </a:solidFill>
                <a:latin typeface="Franklin Gothic Medium"/>
                <a:ea typeface="Meiryo UI"/>
              </a:rPr>
              <a:t>本で</a:t>
            </a:r>
            <a:r>
              <a:rPr lang="en-US" altLang="ja-JP" sz="1662">
                <a:solidFill>
                  <a:prstClr val="black"/>
                </a:solidFill>
                <a:latin typeface="Franklin Gothic Medium"/>
                <a:ea typeface="Meiryo UI"/>
              </a:rPr>
              <a:t>5</a:t>
            </a:r>
            <a:r>
              <a:rPr lang="ja-JP" altLang="en-US" sz="1662">
                <a:solidFill>
                  <a:prstClr val="black"/>
                </a:solidFill>
                <a:latin typeface="Franklin Gothic Medium"/>
                <a:ea typeface="Meiryo UI"/>
              </a:rPr>
              <a:t>万円、</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半年だと</a:t>
            </a:r>
            <a:r>
              <a:rPr lang="en-US" altLang="ja-JP" sz="1662">
                <a:solidFill>
                  <a:prstClr val="black"/>
                </a:solidFill>
                <a:latin typeface="Franklin Gothic Medium"/>
                <a:ea typeface="Meiryo UI"/>
              </a:rPr>
              <a:t>15</a:t>
            </a:r>
            <a:r>
              <a:rPr lang="ja-JP" altLang="en-US" sz="1662">
                <a:solidFill>
                  <a:prstClr val="black"/>
                </a:solidFill>
                <a:latin typeface="Franklin Gothic Medium"/>
                <a:ea typeface="Meiryo UI"/>
              </a:rPr>
              <a:t>万。</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生えるなら安い！</a:t>
            </a:r>
            <a:endParaRPr lang="en-US" altLang="ja-JP" sz="1662">
              <a:solidFill>
                <a:prstClr val="black"/>
              </a:solidFill>
              <a:latin typeface="Franklin Gothic Medium"/>
              <a:ea typeface="Meiryo UI"/>
            </a:endParaRPr>
          </a:p>
        </p:txBody>
      </p:sp>
      <p:sp>
        <p:nvSpPr>
          <p:cNvPr id="26" name="角丸四角形吹き出し 25"/>
          <p:cNvSpPr/>
          <p:nvPr/>
        </p:nvSpPr>
        <p:spPr>
          <a:xfrm>
            <a:off x="493553" y="4900415"/>
            <a:ext cx="2255163" cy="676797"/>
          </a:xfrm>
          <a:prstGeom prst="wedgeRoundRectCallout">
            <a:avLst>
              <a:gd name="adj1" fmla="val 39550"/>
              <a:gd name="adj2" fmla="val 66063"/>
              <a:gd name="adj3" fmla="val 16667"/>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パパも何使っても</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だめだったんだよね・・</a:t>
            </a:r>
            <a:endParaRPr lang="en-US" altLang="ja-JP" sz="1662">
              <a:solidFill>
                <a:prstClr val="black"/>
              </a:solidFill>
              <a:latin typeface="Franklin Gothic Medium"/>
              <a:ea typeface="Meiryo UI"/>
            </a:endParaRPr>
          </a:p>
        </p:txBody>
      </p:sp>
      <p:sp>
        <p:nvSpPr>
          <p:cNvPr id="27" name="角丸四角形吹き出し 26"/>
          <p:cNvSpPr/>
          <p:nvPr/>
        </p:nvSpPr>
        <p:spPr>
          <a:xfrm>
            <a:off x="1731494" y="1525325"/>
            <a:ext cx="1712680" cy="553014"/>
          </a:xfrm>
          <a:prstGeom prst="wedgeRoundRectCallout">
            <a:avLst>
              <a:gd name="adj1" fmla="val 32818"/>
              <a:gd name="adj2" fmla="val 56364"/>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他の人でも</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効いているの？</a:t>
            </a:r>
            <a:endParaRPr lang="en-US" altLang="ja-JP" sz="1662">
              <a:solidFill>
                <a:prstClr val="black"/>
              </a:solidFill>
              <a:latin typeface="Franklin Gothic Medium"/>
              <a:ea typeface="Meiryo UI"/>
            </a:endParaRPr>
          </a:p>
        </p:txBody>
      </p:sp>
      <p:sp>
        <p:nvSpPr>
          <p:cNvPr id="29" name="角丸四角形吹き出し 28"/>
          <p:cNvSpPr/>
          <p:nvPr/>
        </p:nvSpPr>
        <p:spPr>
          <a:xfrm>
            <a:off x="5628471" y="1591094"/>
            <a:ext cx="1584421" cy="1064773"/>
          </a:xfrm>
          <a:prstGeom prst="wedgeRoundRectCallout">
            <a:avLst>
              <a:gd name="adj1" fmla="val -42449"/>
              <a:gd name="adj2" fmla="val 62837"/>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この情報を</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出しているのは誰？</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目的は何？</a:t>
            </a:r>
            <a:endParaRPr lang="en-US" altLang="ja-JP" sz="1662">
              <a:solidFill>
                <a:prstClr val="black"/>
              </a:solidFill>
              <a:latin typeface="Franklin Gothic Medium"/>
              <a:ea typeface="Meiryo UI"/>
            </a:endParaRPr>
          </a:p>
        </p:txBody>
      </p:sp>
      <p:sp>
        <p:nvSpPr>
          <p:cNvPr id="30" name="角丸四角形吹き出し 29"/>
          <p:cNvSpPr/>
          <p:nvPr/>
        </p:nvSpPr>
        <p:spPr>
          <a:xfrm>
            <a:off x="6652623" y="3799655"/>
            <a:ext cx="1862901" cy="780505"/>
          </a:xfrm>
          <a:prstGeom prst="wedgeRoundRectCallout">
            <a:avLst>
              <a:gd name="adj1" fmla="val -45678"/>
              <a:gd name="adj2" fmla="val 68533"/>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いつの情報か</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書かれて</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いないような・・・</a:t>
            </a:r>
            <a:endParaRPr lang="en-US" altLang="ja-JP" sz="1662">
              <a:solidFill>
                <a:prstClr val="black"/>
              </a:solidFill>
              <a:latin typeface="Franklin Gothic Medium"/>
              <a:ea typeface="Meiryo UI"/>
            </a:endParaRPr>
          </a:p>
        </p:txBody>
      </p:sp>
      <p:sp>
        <p:nvSpPr>
          <p:cNvPr id="33" name="角丸四角形吹き出し 32"/>
          <p:cNvSpPr/>
          <p:nvPr/>
        </p:nvSpPr>
        <p:spPr>
          <a:xfrm>
            <a:off x="4523797" y="3791364"/>
            <a:ext cx="1708053" cy="799158"/>
          </a:xfrm>
          <a:prstGeom prst="wedgeRoundRectCallout">
            <a:avLst>
              <a:gd name="adj1" fmla="val -60796"/>
              <a:gd name="adj2" fmla="val 35131"/>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この人は生えた</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けど、パパにも</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効くかな？</a:t>
            </a:r>
          </a:p>
        </p:txBody>
      </p:sp>
      <p:sp>
        <p:nvSpPr>
          <p:cNvPr id="34" name="角丸四角形吹き出し 33"/>
          <p:cNvSpPr/>
          <p:nvPr/>
        </p:nvSpPr>
        <p:spPr>
          <a:xfrm>
            <a:off x="4586628" y="4715143"/>
            <a:ext cx="1306146" cy="289708"/>
          </a:xfrm>
          <a:prstGeom prst="wedgeRoundRectCallout">
            <a:avLst>
              <a:gd name="adj1" fmla="val 10170"/>
              <a:gd name="adj2" fmla="val 87460"/>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副作用は？</a:t>
            </a:r>
          </a:p>
        </p:txBody>
      </p:sp>
      <p:sp>
        <p:nvSpPr>
          <p:cNvPr id="37" name="角丸四角形吹き出し 36"/>
          <p:cNvSpPr/>
          <p:nvPr/>
        </p:nvSpPr>
        <p:spPr>
          <a:xfrm>
            <a:off x="2040666" y="3800653"/>
            <a:ext cx="1876326" cy="913008"/>
          </a:xfrm>
          <a:prstGeom prst="wedgeRoundRectCallout">
            <a:avLst>
              <a:gd name="adj1" fmla="val 40993"/>
              <a:gd name="adj2" fmla="val 61038"/>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成分は何かな？</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どうやって効いてるのかな？</a:t>
            </a:r>
            <a:endParaRPr lang="en-US" altLang="ja-JP" sz="1662">
              <a:solidFill>
                <a:prstClr val="black"/>
              </a:solidFill>
              <a:latin typeface="Franklin Gothic Medium"/>
              <a:ea typeface="Meiryo UI"/>
            </a:endParaRPr>
          </a:p>
        </p:txBody>
      </p:sp>
      <p:sp>
        <p:nvSpPr>
          <p:cNvPr id="38" name="角丸四角形吹き出し 37"/>
          <p:cNvSpPr/>
          <p:nvPr/>
        </p:nvSpPr>
        <p:spPr>
          <a:xfrm>
            <a:off x="2915853" y="3088520"/>
            <a:ext cx="2225445" cy="624629"/>
          </a:xfrm>
          <a:prstGeom prst="wedgeRoundRectCallout">
            <a:avLst>
              <a:gd name="adj1" fmla="val 7640"/>
              <a:gd name="adj2" fmla="val 74428"/>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写真じゃなくて、数値やデータはないの？</a:t>
            </a:r>
            <a:endParaRPr lang="en-US" altLang="ja-JP" sz="1662">
              <a:solidFill>
                <a:prstClr val="black"/>
              </a:solidFill>
              <a:latin typeface="Franklin Gothic Medium"/>
              <a:ea typeface="Meiryo UI"/>
            </a:endParaRPr>
          </a:p>
        </p:txBody>
      </p:sp>
      <p:sp>
        <p:nvSpPr>
          <p:cNvPr id="39" name="角丸四角形吹き出し 38"/>
          <p:cNvSpPr/>
          <p:nvPr/>
        </p:nvSpPr>
        <p:spPr>
          <a:xfrm>
            <a:off x="3916992" y="1751025"/>
            <a:ext cx="1606556" cy="892293"/>
          </a:xfrm>
          <a:prstGeom prst="wedgeRoundRectCallout">
            <a:avLst>
              <a:gd name="adj1" fmla="val -32466"/>
              <a:gd name="adj2" fmla="val 6394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お医者さんには</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かかったことないのかな？</a:t>
            </a:r>
            <a:endParaRPr lang="en-US" altLang="ja-JP" sz="1662">
              <a:solidFill>
                <a:prstClr val="black"/>
              </a:solidFill>
              <a:latin typeface="Franklin Gothic Medium"/>
              <a:ea typeface="Meiryo UI"/>
            </a:endParaRPr>
          </a:p>
        </p:txBody>
      </p:sp>
      <p:sp>
        <p:nvSpPr>
          <p:cNvPr id="40" name="角丸四角形吹き出し 39"/>
          <p:cNvSpPr/>
          <p:nvPr/>
        </p:nvSpPr>
        <p:spPr>
          <a:xfrm>
            <a:off x="5311618" y="2972206"/>
            <a:ext cx="1795310" cy="602035"/>
          </a:xfrm>
          <a:prstGeom prst="wedgeRoundRectCallout">
            <a:avLst>
              <a:gd name="adj1" fmla="val 42551"/>
              <a:gd name="adj2" fmla="val 71544"/>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やたらキャッチーで</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あやしい気が・・・</a:t>
            </a:r>
            <a:endParaRPr lang="en-US" altLang="ja-JP" sz="1662">
              <a:solidFill>
                <a:prstClr val="black"/>
              </a:solidFill>
              <a:latin typeface="Franklin Gothic Medium"/>
              <a:ea typeface="Meiryo UI"/>
            </a:endParaRPr>
          </a:p>
        </p:txBody>
      </p:sp>
      <p:sp>
        <p:nvSpPr>
          <p:cNvPr id="42" name="正方形/長方形 41"/>
          <p:cNvSpPr/>
          <p:nvPr/>
        </p:nvSpPr>
        <p:spPr>
          <a:xfrm>
            <a:off x="9139" y="983542"/>
            <a:ext cx="9143999" cy="443129"/>
          </a:xfrm>
          <a:prstGeom prst="rect">
            <a:avLst/>
          </a:prstGeom>
          <a:gradFill>
            <a:gsLst>
              <a:gs pos="50000">
                <a:schemeClr val="accent6">
                  <a:lumMod val="40000"/>
                  <a:lumOff val="60000"/>
                </a:schemeClr>
              </a:gs>
              <a:gs pos="0">
                <a:schemeClr val="accent4">
                  <a:lumMod val="60000"/>
                  <a:lumOff val="40000"/>
                </a:schemeClr>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endParaRPr lang="ja-JP" altLang="en-US" sz="2585">
              <a:solidFill>
                <a:prstClr val="white"/>
              </a:solidFill>
              <a:latin typeface="Franklin Gothic Medium"/>
              <a:ea typeface="Meiryo UI"/>
            </a:endParaRPr>
          </a:p>
        </p:txBody>
      </p:sp>
      <p:sp>
        <p:nvSpPr>
          <p:cNvPr id="43" name="角丸四角形吹き出し 42"/>
          <p:cNvSpPr/>
          <p:nvPr/>
        </p:nvSpPr>
        <p:spPr>
          <a:xfrm>
            <a:off x="2029398" y="2185367"/>
            <a:ext cx="1826420" cy="782576"/>
          </a:xfrm>
          <a:prstGeom prst="wedgeRoundRectCallout">
            <a:avLst>
              <a:gd name="adj1" fmla="val -4187"/>
              <a:gd name="adj2" fmla="val 73366"/>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効いてそうだけど、他の情報も検索してみようかな？</a:t>
            </a:r>
          </a:p>
        </p:txBody>
      </p:sp>
      <p:sp>
        <p:nvSpPr>
          <p:cNvPr id="5" name="スライド番号プレースホルダー 4">
            <a:extLst>
              <a:ext uri="{FF2B5EF4-FFF2-40B4-BE49-F238E27FC236}">
                <a16:creationId xmlns:a16="http://schemas.microsoft.com/office/drawing/2014/main" id="{65CD8C0B-B6E3-4C1C-B425-47B0C79927DC}"/>
              </a:ext>
            </a:extLst>
          </p:cNvPr>
          <p:cNvSpPr>
            <a:spLocks noGrp="1"/>
          </p:cNvSpPr>
          <p:nvPr>
            <p:ph type="sldNum" sz="quarter" idx="12"/>
          </p:nvPr>
        </p:nvSpPr>
        <p:spPr/>
        <p:txBody>
          <a:bodyPr/>
          <a:lstStyle/>
          <a:p>
            <a:fld id="{8C00CA73-F1BD-48BC-8C9C-E0376374F70B}" type="slidenum">
              <a:rPr kumimoji="1" lang="ja-JP" altLang="en-US" smtClean="0"/>
              <a:t>11</a:t>
            </a:fld>
            <a:endParaRPr kumimoji="1" lang="ja-JP" altLang="en-US"/>
          </a:p>
        </p:txBody>
      </p:sp>
      <p:pic>
        <p:nvPicPr>
          <p:cNvPr id="14" name="図 13">
            <a:extLst>
              <a:ext uri="{FF2B5EF4-FFF2-40B4-BE49-F238E27FC236}">
                <a16:creationId xmlns:a16="http://schemas.microsoft.com/office/drawing/2014/main" id="{6E02DEA9-FF33-4816-B4A7-1913871B572F}"/>
              </a:ext>
            </a:extLst>
          </p:cNvPr>
          <p:cNvPicPr>
            <a:picLocks noChangeAspect="1"/>
          </p:cNvPicPr>
          <p:nvPr/>
        </p:nvPicPr>
        <p:blipFill>
          <a:blip r:embed="rId5"/>
          <a:stretch>
            <a:fillRect/>
          </a:stretch>
        </p:blipFill>
        <p:spPr>
          <a:xfrm>
            <a:off x="4308751" y="5221536"/>
            <a:ext cx="947236" cy="1447021"/>
          </a:xfrm>
          <a:prstGeom prst="rect">
            <a:avLst/>
          </a:prstGeom>
        </p:spPr>
      </p:pic>
      <p:sp>
        <p:nvSpPr>
          <p:cNvPr id="6" name="角丸四角形吹き出し 5"/>
          <p:cNvSpPr/>
          <p:nvPr/>
        </p:nvSpPr>
        <p:spPr>
          <a:xfrm>
            <a:off x="2931013" y="4886701"/>
            <a:ext cx="1454994" cy="574698"/>
          </a:xfrm>
          <a:prstGeom prst="wedgeRoundRectCallout">
            <a:avLst>
              <a:gd name="adj1" fmla="val -1927"/>
              <a:gd name="adj2" fmla="val 76197"/>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“ぐんぐん“って</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どれ位？</a:t>
            </a:r>
          </a:p>
        </p:txBody>
      </p:sp>
      <p:sp>
        <p:nvSpPr>
          <p:cNvPr id="19" name="角丸四角形吹き出し 18"/>
          <p:cNvSpPr/>
          <p:nvPr/>
        </p:nvSpPr>
        <p:spPr>
          <a:xfrm>
            <a:off x="5436842" y="5345325"/>
            <a:ext cx="1677351" cy="1056812"/>
          </a:xfrm>
          <a:prstGeom prst="wedgeRoundRectCallout">
            <a:avLst>
              <a:gd name="adj1" fmla="val -61894"/>
              <a:gd name="adj2" fmla="val -3689"/>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何人試して、</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何人効いたの？</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効かなかった人はいないの？</a:t>
            </a:r>
          </a:p>
        </p:txBody>
      </p:sp>
      <p:pic>
        <p:nvPicPr>
          <p:cNvPr id="17" name="図 16">
            <a:extLst>
              <a:ext uri="{FF2B5EF4-FFF2-40B4-BE49-F238E27FC236}">
                <a16:creationId xmlns:a16="http://schemas.microsoft.com/office/drawing/2014/main" id="{BF0C483A-A0A1-4D1D-B4F9-0D8907AF6948}"/>
              </a:ext>
            </a:extLst>
          </p:cNvPr>
          <p:cNvPicPr>
            <a:picLocks noChangeAspect="1"/>
          </p:cNvPicPr>
          <p:nvPr/>
        </p:nvPicPr>
        <p:blipFill>
          <a:blip r:embed="rId6"/>
          <a:stretch>
            <a:fillRect/>
          </a:stretch>
        </p:blipFill>
        <p:spPr>
          <a:xfrm>
            <a:off x="254359" y="980794"/>
            <a:ext cx="1199390" cy="1146393"/>
          </a:xfrm>
          <a:prstGeom prst="rect">
            <a:avLst/>
          </a:prstGeom>
        </p:spPr>
      </p:pic>
      <p:pic>
        <p:nvPicPr>
          <p:cNvPr id="20" name="図 19">
            <a:extLst>
              <a:ext uri="{FF2B5EF4-FFF2-40B4-BE49-F238E27FC236}">
                <a16:creationId xmlns:a16="http://schemas.microsoft.com/office/drawing/2014/main" id="{AA8775A0-FEAF-4D43-BF98-991FCCC70E2A}"/>
              </a:ext>
            </a:extLst>
          </p:cNvPr>
          <p:cNvPicPr>
            <a:picLocks noChangeAspect="1"/>
          </p:cNvPicPr>
          <p:nvPr/>
        </p:nvPicPr>
        <p:blipFill>
          <a:blip r:embed="rId7"/>
          <a:stretch>
            <a:fillRect/>
          </a:stretch>
        </p:blipFill>
        <p:spPr>
          <a:xfrm>
            <a:off x="7595615" y="290871"/>
            <a:ext cx="1449167" cy="1429845"/>
          </a:xfrm>
          <a:prstGeom prst="rect">
            <a:avLst/>
          </a:prstGeom>
        </p:spPr>
      </p:pic>
      <p:sp>
        <p:nvSpPr>
          <p:cNvPr id="32" name="角丸四角形吹き出し 31"/>
          <p:cNvSpPr/>
          <p:nvPr/>
        </p:nvSpPr>
        <p:spPr>
          <a:xfrm>
            <a:off x="7381132" y="1682788"/>
            <a:ext cx="1603901" cy="954124"/>
          </a:xfrm>
          <a:prstGeom prst="wedgeRoundRectCallout">
            <a:avLst>
              <a:gd name="adj1" fmla="val 38031"/>
              <a:gd name="adj2" fmla="val 56881"/>
              <a:gd name="adj3" fmla="val 16667"/>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体験談を書く</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バイトがあるって</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聞いたな</a:t>
            </a:r>
          </a:p>
        </p:txBody>
      </p:sp>
    </p:spTree>
    <p:extLst>
      <p:ext uri="{BB962C8B-B14F-4D97-AF65-F5344CB8AC3E}">
        <p14:creationId xmlns:p14="http://schemas.microsoft.com/office/powerpoint/2010/main" val="58747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3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dirty="0">
                <a:solidFill>
                  <a:srgbClr val="000000"/>
                </a:solidFill>
                <a:latin typeface="Meiryo UI" pitchFamily="50" charset="-128"/>
                <a:ea typeface="Meiryo UI" pitchFamily="50" charset="-128"/>
                <a:cs typeface="Meiryo UI" pitchFamily="50" charset="-128"/>
              </a:rPr>
              <a:t>いったん立ち止まって考えてみよう</a:t>
            </a:r>
          </a:p>
        </p:txBody>
      </p:sp>
      <p:sp>
        <p:nvSpPr>
          <p:cNvPr id="2" name="テキスト ボックス 1">
            <a:extLst>
              <a:ext uri="{FF2B5EF4-FFF2-40B4-BE49-F238E27FC236}">
                <a16:creationId xmlns:a16="http://schemas.microsoft.com/office/drawing/2014/main" id="{4ED26BA1-067B-4A52-B219-0E07D0932D25}"/>
              </a:ext>
            </a:extLst>
          </p:cNvPr>
          <p:cNvSpPr txBox="1"/>
          <p:nvPr/>
        </p:nvSpPr>
        <p:spPr>
          <a:xfrm>
            <a:off x="207350" y="1139065"/>
            <a:ext cx="8832354" cy="5693866"/>
          </a:xfrm>
          <a:prstGeom prst="rect">
            <a:avLst/>
          </a:prstGeom>
          <a:noFill/>
        </p:spPr>
        <p:txBody>
          <a:bodyPr wrap="square" rtlCol="0">
            <a:spAutoFit/>
          </a:bodyPr>
          <a:lstStyle/>
          <a:p>
            <a:r>
              <a:rPr kumimoji="1" lang="ja-JP" altLang="en-US" sz="2800"/>
              <a:t>・このヒトって本当に効いてるっていえる？</a:t>
            </a:r>
            <a:endParaRPr kumimoji="1" lang="en-US" altLang="ja-JP" sz="2800"/>
          </a:p>
          <a:p>
            <a:r>
              <a:rPr kumimoji="1" lang="ja-JP" altLang="en-US" sz="2800"/>
              <a:t>・個人の感想だったりする？</a:t>
            </a:r>
            <a:endParaRPr kumimoji="1" lang="en-US" altLang="ja-JP" sz="2800"/>
          </a:p>
          <a:p>
            <a:r>
              <a:rPr lang="ja-JP" altLang="en-US" sz="2800"/>
              <a:t>・なにかほかの原因でこの結果が出てるってことはないのかな</a:t>
            </a:r>
            <a:endParaRPr kumimoji="1" lang="en-US" altLang="ja-JP" sz="2800"/>
          </a:p>
          <a:p>
            <a:r>
              <a:rPr kumimoji="1" lang="ja-JP" altLang="en-US" sz="2800"/>
              <a:t>・ほかのヒトでも効いたっていう情報はないのかなあ</a:t>
            </a:r>
            <a:endParaRPr kumimoji="1" lang="en-US" altLang="ja-JP" sz="2800"/>
          </a:p>
          <a:p>
            <a:r>
              <a:rPr lang="ja-JP" altLang="en-US" sz="2800"/>
              <a:t>・もっと多くのヒトでのデータってないのかなあ</a:t>
            </a:r>
            <a:endParaRPr lang="en-US" altLang="ja-JP" sz="2800"/>
          </a:p>
          <a:p>
            <a:r>
              <a:rPr lang="ja-JP" altLang="en-US" sz="2800"/>
              <a:t>・写真だけじゃなくて効果を数字であらわしてくれないかなあ</a:t>
            </a:r>
            <a:r>
              <a:rPr lang="en-US" altLang="ja-JP" sz="2800"/>
              <a:t>(</a:t>
            </a:r>
            <a:r>
              <a:rPr lang="ja-JP" altLang="en-US" sz="2800"/>
              <a:t>何本増えたとか</a:t>
            </a:r>
            <a:r>
              <a:rPr lang="en-US" altLang="ja-JP" sz="2800"/>
              <a:t>)</a:t>
            </a:r>
          </a:p>
          <a:p>
            <a:r>
              <a:rPr lang="ja-JP" altLang="en-US" sz="2800"/>
              <a:t>・仮に効いたとして、なにかよくないことも起ったりしないのかなあ</a:t>
            </a:r>
            <a:endParaRPr lang="en-US" altLang="ja-JP" sz="2800"/>
          </a:p>
          <a:p>
            <a:r>
              <a:rPr lang="ja-JP" altLang="en-US" sz="2800"/>
              <a:t>・こういうクスリってほかにもいろいろ売られてるけどそれよりいいの</a:t>
            </a:r>
            <a:endParaRPr lang="en-US" altLang="ja-JP" sz="2800"/>
          </a:p>
          <a:p>
            <a:r>
              <a:rPr lang="ja-JP" altLang="en-US" sz="2800"/>
              <a:t>　かなあ</a:t>
            </a:r>
            <a:endParaRPr lang="en-US" altLang="ja-JP" sz="2800"/>
          </a:p>
          <a:p>
            <a:r>
              <a:rPr lang="ja-JP" altLang="en-US" sz="2800"/>
              <a:t>・専門家のお墨付きってあるのかなあ</a:t>
            </a:r>
            <a:br>
              <a:rPr lang="ja-JP" altLang="ja-JP" sz="2800"/>
            </a:br>
            <a:r>
              <a:rPr lang="ja-JP" altLang="en-US" sz="2800"/>
              <a:t>・</a:t>
            </a:r>
            <a:r>
              <a:rPr lang="ja-JP" altLang="ja-JP" sz="2800"/>
              <a:t>キャッチーな表現</a:t>
            </a:r>
            <a:r>
              <a:rPr lang="ja-JP" altLang="en-US" sz="2800"/>
              <a:t>すぎない？</a:t>
            </a:r>
            <a:endParaRPr lang="en-US" altLang="ja-JP" sz="2800"/>
          </a:p>
          <a:p>
            <a:r>
              <a:rPr kumimoji="1" lang="ja-JP" altLang="en-US" sz="2800"/>
              <a:t>・・・</a:t>
            </a:r>
          </a:p>
        </p:txBody>
      </p:sp>
      <p:sp>
        <p:nvSpPr>
          <p:cNvPr id="3" name="スライド番号プレースホルダー 2">
            <a:extLst>
              <a:ext uri="{FF2B5EF4-FFF2-40B4-BE49-F238E27FC236}">
                <a16:creationId xmlns:a16="http://schemas.microsoft.com/office/drawing/2014/main" id="{5ADC6DDB-8AF3-479B-8736-36BFE69DFA23}"/>
              </a:ext>
            </a:extLst>
          </p:cNvPr>
          <p:cNvSpPr>
            <a:spLocks noGrp="1"/>
          </p:cNvSpPr>
          <p:nvPr>
            <p:ph type="sldNum" sz="quarter" idx="12"/>
          </p:nvPr>
        </p:nvSpPr>
        <p:spPr/>
        <p:txBody>
          <a:bodyPr/>
          <a:lstStyle/>
          <a:p>
            <a:fld id="{8C00CA73-F1BD-48BC-8C9C-E0376374F70B}"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BD64BA27-5F56-4A35-95C9-E2B7ADC9497E}"/>
              </a:ext>
            </a:extLst>
          </p:cNvPr>
          <p:cNvPicPr>
            <a:picLocks noChangeAspect="1"/>
          </p:cNvPicPr>
          <p:nvPr/>
        </p:nvPicPr>
        <p:blipFill>
          <a:blip r:embed="rId3"/>
          <a:stretch>
            <a:fillRect/>
          </a:stretch>
        </p:blipFill>
        <p:spPr>
          <a:xfrm>
            <a:off x="6306312" y="29251"/>
            <a:ext cx="2057400" cy="2029968"/>
          </a:xfrm>
          <a:prstGeom prst="rect">
            <a:avLst/>
          </a:prstGeom>
        </p:spPr>
      </p:pic>
    </p:spTree>
    <p:extLst>
      <p:ext uri="{BB962C8B-B14F-4D97-AF65-F5344CB8AC3E}">
        <p14:creationId xmlns:p14="http://schemas.microsoft.com/office/powerpoint/2010/main" val="93209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3"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情報を見分けるコツ：キーワードを駆使</a:t>
            </a:r>
          </a:p>
        </p:txBody>
      </p:sp>
      <p:grpSp>
        <p:nvGrpSpPr>
          <p:cNvPr id="15" name="グループ化 14">
            <a:extLst>
              <a:ext uri="{FF2B5EF4-FFF2-40B4-BE49-F238E27FC236}">
                <a16:creationId xmlns:a16="http://schemas.microsoft.com/office/drawing/2014/main" id="{C48650D9-D5F7-48E7-8C18-ED3866383C01}"/>
              </a:ext>
            </a:extLst>
          </p:cNvPr>
          <p:cNvGrpSpPr/>
          <p:nvPr/>
        </p:nvGrpSpPr>
        <p:grpSpPr>
          <a:xfrm>
            <a:off x="225178" y="2589140"/>
            <a:ext cx="3834547" cy="666502"/>
            <a:chOff x="233397" y="1291014"/>
            <a:chExt cx="3834547" cy="666502"/>
          </a:xfrm>
        </p:grpSpPr>
        <p:pic>
          <p:nvPicPr>
            <p:cNvPr id="3074" name="Picture 2" descr="「検索窓　イラスト」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97" y="1291014"/>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32581" y="1340768"/>
              <a:ext cx="1966757"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効く</a:t>
              </a:r>
              <a:r>
                <a:rPr kumimoji="1" lang="ja-JP" altLang="en-US"/>
                <a:t>　</a:t>
              </a:r>
            </a:p>
          </p:txBody>
        </p:sp>
      </p:grpSp>
      <p:sp>
        <p:nvSpPr>
          <p:cNvPr id="16" name="角丸四角形 15"/>
          <p:cNvSpPr/>
          <p:nvPr/>
        </p:nvSpPr>
        <p:spPr>
          <a:xfrm>
            <a:off x="6941809" y="440639"/>
            <a:ext cx="1998050" cy="3932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知っておくと便利</a:t>
            </a:r>
          </a:p>
        </p:txBody>
      </p:sp>
      <p:grpSp>
        <p:nvGrpSpPr>
          <p:cNvPr id="19" name="グループ化 18">
            <a:extLst>
              <a:ext uri="{FF2B5EF4-FFF2-40B4-BE49-F238E27FC236}">
                <a16:creationId xmlns:a16="http://schemas.microsoft.com/office/drawing/2014/main" id="{65E63DF3-1A8F-4F2B-A5C7-8115846DBF47}"/>
              </a:ext>
            </a:extLst>
          </p:cNvPr>
          <p:cNvGrpSpPr/>
          <p:nvPr/>
        </p:nvGrpSpPr>
        <p:grpSpPr>
          <a:xfrm>
            <a:off x="5184102" y="2614539"/>
            <a:ext cx="3834547" cy="666502"/>
            <a:chOff x="207951" y="1574798"/>
            <a:chExt cx="3834547" cy="666502"/>
          </a:xfrm>
        </p:grpSpPr>
        <p:pic>
          <p:nvPicPr>
            <p:cNvPr id="20" name="Picture 2" descr="「検索窓　イラスト」の画像検索結果">
              <a:extLst>
                <a:ext uri="{FF2B5EF4-FFF2-40B4-BE49-F238E27FC236}">
                  <a16:creationId xmlns:a16="http://schemas.microsoft.com/office/drawing/2014/main" id="{C4F6C1C7-58B2-47F6-95A1-B1CDA54F4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51" y="1574798"/>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40F308AE-855A-40DB-8532-30E674DEE46E}"/>
                </a:ext>
              </a:extLst>
            </p:cNvPr>
            <p:cNvSpPr txBox="1"/>
            <p:nvPr/>
          </p:nvSpPr>
          <p:spPr>
            <a:xfrm>
              <a:off x="310313" y="1640902"/>
              <a:ext cx="2452466"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有効性</a:t>
              </a:r>
              <a:r>
                <a:rPr lang="ja-JP" altLang="en-US"/>
                <a:t>　　</a:t>
              </a:r>
              <a:endParaRPr kumimoji="1" lang="ja-JP" altLang="en-US"/>
            </a:p>
          </p:txBody>
        </p:sp>
      </p:grpSp>
      <p:grpSp>
        <p:nvGrpSpPr>
          <p:cNvPr id="22" name="グループ化 21">
            <a:extLst>
              <a:ext uri="{FF2B5EF4-FFF2-40B4-BE49-F238E27FC236}">
                <a16:creationId xmlns:a16="http://schemas.microsoft.com/office/drawing/2014/main" id="{BC2D97F3-BB7C-4513-BF09-CB5DB7EB784F}"/>
              </a:ext>
            </a:extLst>
          </p:cNvPr>
          <p:cNvGrpSpPr/>
          <p:nvPr/>
        </p:nvGrpSpPr>
        <p:grpSpPr>
          <a:xfrm>
            <a:off x="233397" y="3764346"/>
            <a:ext cx="3834547" cy="666502"/>
            <a:chOff x="233397" y="1291014"/>
            <a:chExt cx="3834547" cy="666502"/>
          </a:xfrm>
        </p:grpSpPr>
        <p:pic>
          <p:nvPicPr>
            <p:cNvPr id="23" name="Picture 2" descr="「検索窓　イラスト」の画像検索結果">
              <a:extLst>
                <a:ext uri="{FF2B5EF4-FFF2-40B4-BE49-F238E27FC236}">
                  <a16:creationId xmlns:a16="http://schemas.microsoft.com/office/drawing/2014/main" id="{EEEBE2B8-C060-445B-AA21-1CBE9C545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97" y="1291014"/>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84F0E207-BB71-449B-B1B8-98733A964F51}"/>
                </a:ext>
              </a:extLst>
            </p:cNvPr>
            <p:cNvSpPr txBox="1"/>
            <p:nvPr/>
          </p:nvSpPr>
          <p:spPr>
            <a:xfrm>
              <a:off x="332581" y="1340768"/>
              <a:ext cx="2375522"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a:t>
              </a:r>
              <a:r>
                <a:rPr lang="ja-JP" altLang="en-US" b="1">
                  <a:solidFill>
                    <a:srgbClr val="000000"/>
                  </a:solidFill>
                  <a:latin typeface="Meiryo UI" pitchFamily="50" charset="-128"/>
                  <a:ea typeface="Meiryo UI" pitchFamily="50" charset="-128"/>
                </a:rPr>
                <a:t>安全　</a:t>
              </a:r>
              <a:r>
                <a:rPr lang="ja-JP" altLang="en-US"/>
                <a:t>　　</a:t>
              </a:r>
              <a:endParaRPr kumimoji="1" lang="ja-JP" altLang="en-US"/>
            </a:p>
          </p:txBody>
        </p:sp>
      </p:grpSp>
      <p:grpSp>
        <p:nvGrpSpPr>
          <p:cNvPr id="25" name="グループ化 24">
            <a:extLst>
              <a:ext uri="{FF2B5EF4-FFF2-40B4-BE49-F238E27FC236}">
                <a16:creationId xmlns:a16="http://schemas.microsoft.com/office/drawing/2014/main" id="{788A5827-9DF7-440E-B457-E4D9F9E93BF3}"/>
              </a:ext>
            </a:extLst>
          </p:cNvPr>
          <p:cNvGrpSpPr/>
          <p:nvPr/>
        </p:nvGrpSpPr>
        <p:grpSpPr>
          <a:xfrm>
            <a:off x="5230212" y="3783101"/>
            <a:ext cx="3834547" cy="666502"/>
            <a:chOff x="254613" y="1573107"/>
            <a:chExt cx="3834547" cy="666502"/>
          </a:xfrm>
        </p:grpSpPr>
        <p:pic>
          <p:nvPicPr>
            <p:cNvPr id="26" name="Picture 2" descr="「検索窓　イラスト」の画像検索結果">
              <a:extLst>
                <a:ext uri="{FF2B5EF4-FFF2-40B4-BE49-F238E27FC236}">
                  <a16:creationId xmlns:a16="http://schemas.microsoft.com/office/drawing/2014/main" id="{D600233C-BEC7-45EC-98DC-E2B4DFE4E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13" y="1573107"/>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55312109-8472-47AB-B3A7-5FC435ADE2C8}"/>
                </a:ext>
              </a:extLst>
            </p:cNvPr>
            <p:cNvSpPr txBox="1"/>
            <p:nvPr/>
          </p:nvSpPr>
          <p:spPr>
            <a:xfrm>
              <a:off x="316764" y="1592223"/>
              <a:ext cx="1913857"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a:t>
              </a:r>
              <a:r>
                <a:rPr lang="ja-JP" altLang="en-US" b="1"/>
                <a:t>危険</a:t>
              </a:r>
              <a:endParaRPr kumimoji="1" lang="ja-JP" altLang="en-US"/>
            </a:p>
          </p:txBody>
        </p:sp>
      </p:grpSp>
      <p:sp>
        <p:nvSpPr>
          <p:cNvPr id="18" name="テキスト ボックス 17">
            <a:extLst>
              <a:ext uri="{FF2B5EF4-FFF2-40B4-BE49-F238E27FC236}">
                <a16:creationId xmlns:a16="http://schemas.microsoft.com/office/drawing/2014/main" id="{48847119-E60C-4568-BB72-6FA19C9C874F}"/>
              </a:ext>
            </a:extLst>
          </p:cNvPr>
          <p:cNvSpPr txBox="1"/>
          <p:nvPr/>
        </p:nvSpPr>
        <p:spPr>
          <a:xfrm>
            <a:off x="3953619" y="2705954"/>
            <a:ext cx="1305165" cy="369332"/>
          </a:xfrm>
          <a:prstGeom prst="rect">
            <a:avLst/>
          </a:prstGeom>
          <a:noFill/>
        </p:spPr>
        <p:txBody>
          <a:bodyPr wrap="none" rtlCol="0">
            <a:spAutoFit/>
          </a:bodyPr>
          <a:lstStyle/>
          <a:p>
            <a:r>
              <a:rPr kumimoji="1" lang="ja-JP" altLang="en-US"/>
              <a:t>に加えて・・・</a:t>
            </a:r>
          </a:p>
        </p:txBody>
      </p:sp>
      <p:sp>
        <p:nvSpPr>
          <p:cNvPr id="29" name="テキスト ボックス 28">
            <a:extLst>
              <a:ext uri="{FF2B5EF4-FFF2-40B4-BE49-F238E27FC236}">
                <a16:creationId xmlns:a16="http://schemas.microsoft.com/office/drawing/2014/main" id="{211B8269-0690-49A2-8B96-8CCAB3AA0B20}"/>
              </a:ext>
            </a:extLst>
          </p:cNvPr>
          <p:cNvSpPr txBox="1"/>
          <p:nvPr/>
        </p:nvSpPr>
        <p:spPr>
          <a:xfrm>
            <a:off x="3970944" y="3738000"/>
            <a:ext cx="1305165" cy="369332"/>
          </a:xfrm>
          <a:prstGeom prst="rect">
            <a:avLst/>
          </a:prstGeom>
          <a:noFill/>
        </p:spPr>
        <p:txBody>
          <a:bodyPr wrap="none" rtlCol="0">
            <a:spAutoFit/>
          </a:bodyPr>
          <a:lstStyle/>
          <a:p>
            <a:r>
              <a:rPr kumimoji="1" lang="ja-JP" altLang="en-US"/>
              <a:t>に加えて・・・</a:t>
            </a:r>
          </a:p>
        </p:txBody>
      </p:sp>
      <p:sp>
        <p:nvSpPr>
          <p:cNvPr id="30" name="正方形/長方形 29">
            <a:extLst>
              <a:ext uri="{FF2B5EF4-FFF2-40B4-BE49-F238E27FC236}">
                <a16:creationId xmlns:a16="http://schemas.microsoft.com/office/drawing/2014/main" id="{0B6EAA31-94D6-4E22-A1CF-2E30038F0212}"/>
              </a:ext>
            </a:extLst>
          </p:cNvPr>
          <p:cNvSpPr/>
          <p:nvPr/>
        </p:nvSpPr>
        <p:spPr>
          <a:xfrm>
            <a:off x="351907" y="1226087"/>
            <a:ext cx="8469442" cy="76695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84406" tIns="42203" rIns="84406" bIns="42203">
            <a:spAutoFit/>
          </a:bodyPr>
          <a:lstStyle/>
          <a:p>
            <a:pPr algn="ctr" defTabSz="844083"/>
            <a:r>
              <a:rPr lang="ja-JP" altLang="en-US" sz="2215" b="1">
                <a:ln w="12700" cmpd="sng">
                  <a:noFill/>
                  <a:prstDash val="solid"/>
                </a:ln>
                <a:solidFill>
                  <a:prstClr val="black"/>
                </a:solidFill>
                <a:latin typeface="Franklin Gothic Medium"/>
                <a:ea typeface="Meiryo UI"/>
              </a:rPr>
              <a:t>検索ワードをどう設定するかによって、同じような情報ばかりが出てくるので、キーワードを変えて比較してみましょう。</a:t>
            </a:r>
            <a:endParaRPr lang="en-US" altLang="ja-JP" sz="2215" b="1">
              <a:ln w="12700" cmpd="sng">
                <a:noFill/>
                <a:prstDash val="solid"/>
              </a:ln>
              <a:solidFill>
                <a:prstClr val="black"/>
              </a:solidFill>
              <a:latin typeface="Franklin Gothic Medium"/>
              <a:ea typeface="Meiryo UI"/>
            </a:endParaRPr>
          </a:p>
        </p:txBody>
      </p:sp>
      <p:grpSp>
        <p:nvGrpSpPr>
          <p:cNvPr id="34" name="グループ化 33">
            <a:extLst>
              <a:ext uri="{FF2B5EF4-FFF2-40B4-BE49-F238E27FC236}">
                <a16:creationId xmlns:a16="http://schemas.microsoft.com/office/drawing/2014/main" id="{80CAE923-AA43-47FD-B794-89134BCFD258}"/>
              </a:ext>
            </a:extLst>
          </p:cNvPr>
          <p:cNvGrpSpPr/>
          <p:nvPr/>
        </p:nvGrpSpPr>
        <p:grpSpPr>
          <a:xfrm>
            <a:off x="5214501" y="4522484"/>
            <a:ext cx="3834547" cy="702583"/>
            <a:chOff x="227826" y="1466824"/>
            <a:chExt cx="3834547" cy="702583"/>
          </a:xfrm>
        </p:grpSpPr>
        <p:pic>
          <p:nvPicPr>
            <p:cNvPr id="35" name="Picture 2" descr="「検索窓　イラスト」の画像検索結果">
              <a:extLst>
                <a:ext uri="{FF2B5EF4-FFF2-40B4-BE49-F238E27FC236}">
                  <a16:creationId xmlns:a16="http://schemas.microsoft.com/office/drawing/2014/main" id="{445A971D-B135-4FFB-9C02-F1C8BFDEB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6" y="1502905"/>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646820FD-7C23-49AF-91FE-6A016F431733}"/>
                </a:ext>
              </a:extLst>
            </p:cNvPr>
            <p:cNvSpPr txBox="1"/>
            <p:nvPr/>
          </p:nvSpPr>
          <p:spPr>
            <a:xfrm>
              <a:off x="272109" y="1466824"/>
              <a:ext cx="1683025"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嘘</a:t>
              </a:r>
              <a:endParaRPr kumimoji="1" lang="ja-JP" altLang="en-US"/>
            </a:p>
          </p:txBody>
        </p:sp>
      </p:grpSp>
      <p:grpSp>
        <p:nvGrpSpPr>
          <p:cNvPr id="37" name="グループ化 36">
            <a:extLst>
              <a:ext uri="{FF2B5EF4-FFF2-40B4-BE49-F238E27FC236}">
                <a16:creationId xmlns:a16="http://schemas.microsoft.com/office/drawing/2014/main" id="{4E307828-CC8A-4FFE-B13D-3A5598B6F0C1}"/>
              </a:ext>
            </a:extLst>
          </p:cNvPr>
          <p:cNvGrpSpPr/>
          <p:nvPr/>
        </p:nvGrpSpPr>
        <p:grpSpPr>
          <a:xfrm>
            <a:off x="5208995" y="5472483"/>
            <a:ext cx="3834547" cy="666502"/>
            <a:chOff x="233397" y="1291014"/>
            <a:chExt cx="3834547" cy="666502"/>
          </a:xfrm>
        </p:grpSpPr>
        <p:pic>
          <p:nvPicPr>
            <p:cNvPr id="38" name="Picture 2" descr="「検索窓　イラスト」の画像検索結果">
              <a:extLst>
                <a:ext uri="{FF2B5EF4-FFF2-40B4-BE49-F238E27FC236}">
                  <a16:creationId xmlns:a16="http://schemas.microsoft.com/office/drawing/2014/main" id="{B535E708-6F6D-41F0-98A6-10C260033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97" y="1291014"/>
              <a:ext cx="3834547" cy="666502"/>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373103E2-A82B-42E4-B8F4-096DCD88A121}"/>
                </a:ext>
              </a:extLst>
            </p:cNvPr>
            <p:cNvSpPr txBox="1"/>
            <p:nvPr/>
          </p:nvSpPr>
          <p:spPr>
            <a:xfrm>
              <a:off x="332581" y="1340768"/>
              <a:ext cx="2439642" cy="369332"/>
            </a:xfrm>
            <a:prstGeom prst="rect">
              <a:avLst/>
            </a:prstGeom>
            <a:noFill/>
          </p:spPr>
          <p:txBody>
            <a:bodyPr wrap="none" rtlCol="0">
              <a:spAutoFit/>
            </a:bodyPr>
            <a:lstStyle/>
            <a:p>
              <a:r>
                <a:rPr lang="ja-JP" altLang="en-US" b="1">
                  <a:solidFill>
                    <a:srgbClr val="000000"/>
                  </a:solidFill>
                  <a:latin typeface="Meiryo UI" pitchFamily="50" charset="-128"/>
                  <a:ea typeface="Meiryo UI" pitchFamily="50" charset="-128"/>
                  <a:cs typeface="Meiryo UI" pitchFamily="50" charset="-128"/>
                </a:rPr>
                <a:t>ヘアグロ</a:t>
              </a:r>
              <a:r>
                <a:rPr lang="en-US" altLang="ja-JP" b="1">
                  <a:solidFill>
                    <a:srgbClr val="000000"/>
                  </a:solidFill>
                  <a:latin typeface="Meiryo UI" pitchFamily="50" charset="-128"/>
                  <a:ea typeface="Meiryo UI" pitchFamily="50" charset="-128"/>
                  <a:cs typeface="Meiryo UI" pitchFamily="50" charset="-128"/>
                </a:rPr>
                <a:t>DX</a:t>
              </a:r>
              <a:r>
                <a:rPr lang="ja-JP" altLang="en-US" b="1">
                  <a:solidFill>
                    <a:srgbClr val="000000"/>
                  </a:solidFill>
                  <a:latin typeface="Meiryo UI" pitchFamily="50" charset="-128"/>
                  <a:ea typeface="Meiryo UI" pitchFamily="50" charset="-128"/>
                  <a:cs typeface="Meiryo UI" pitchFamily="50" charset="-128"/>
                </a:rPr>
                <a:t>　だまされた</a:t>
              </a:r>
              <a:endParaRPr kumimoji="1" lang="ja-JP" altLang="en-US"/>
            </a:p>
          </p:txBody>
        </p:sp>
      </p:grpSp>
      <p:sp>
        <p:nvSpPr>
          <p:cNvPr id="5" name="スライド番号プレースホルダー 4">
            <a:extLst>
              <a:ext uri="{FF2B5EF4-FFF2-40B4-BE49-F238E27FC236}">
                <a16:creationId xmlns:a16="http://schemas.microsoft.com/office/drawing/2014/main" id="{5D118E4C-3302-42F3-80EA-6F3723CF53AB}"/>
              </a:ext>
            </a:extLst>
          </p:cNvPr>
          <p:cNvSpPr>
            <a:spLocks noGrp="1"/>
          </p:cNvSpPr>
          <p:nvPr>
            <p:ph type="sldNum" sz="quarter" idx="12"/>
          </p:nvPr>
        </p:nvSpPr>
        <p:spPr/>
        <p:txBody>
          <a:bodyPr/>
          <a:lstStyle/>
          <a:p>
            <a:fld id="{8C00CA73-F1BD-48BC-8C9C-E0376374F70B}" type="slidenum">
              <a:rPr kumimoji="1" lang="ja-JP" altLang="en-US" smtClean="0"/>
              <a:t>13</a:t>
            </a:fld>
            <a:endParaRPr kumimoji="1" lang="ja-JP" altLang="en-US"/>
          </a:p>
        </p:txBody>
      </p:sp>
    </p:spTree>
    <p:extLst>
      <p:ext uri="{BB962C8B-B14F-4D97-AF65-F5344CB8AC3E}">
        <p14:creationId xmlns:p14="http://schemas.microsoft.com/office/powerpoint/2010/main" val="332673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2060848"/>
            <a:ext cx="5757012" cy="1077218"/>
          </a:xfrm>
          <a:prstGeom prst="rect">
            <a:avLst/>
          </a:prstGeom>
        </p:spPr>
        <p:txBody>
          <a:bodyPr wrap="square">
            <a:spAutoFit/>
          </a:bodyPr>
          <a:lstStyle/>
          <a:p>
            <a:pPr marL="0" lvl="1" eaLnBrk="0" fontAlgn="base" hangingPunct="0">
              <a:spcBef>
                <a:spcPct val="0"/>
              </a:spcBef>
              <a:spcAft>
                <a:spcPct val="0"/>
              </a:spcAft>
            </a:pPr>
            <a:r>
              <a:rPr kumimoji="0" lang="ja-JP" altLang="en-US" sz="3200" b="1">
                <a:latin typeface="+mn-ea"/>
              </a:rPr>
              <a:t>正しい情報サイトが検索で</a:t>
            </a:r>
            <a:endParaRPr kumimoji="0" lang="en-US" altLang="ja-JP" sz="3200" b="1">
              <a:latin typeface="+mn-ea"/>
            </a:endParaRPr>
          </a:p>
          <a:p>
            <a:pPr marL="0" lvl="1" eaLnBrk="0" fontAlgn="base" hangingPunct="0">
              <a:spcBef>
                <a:spcPct val="0"/>
              </a:spcBef>
              <a:spcAft>
                <a:spcPct val="0"/>
              </a:spcAft>
            </a:pPr>
            <a:r>
              <a:rPr kumimoji="0" lang="ja-JP" altLang="en-US" sz="3200" b="1">
                <a:latin typeface="+mn-ea"/>
              </a:rPr>
              <a:t>上位に出るとは限りません！</a:t>
            </a:r>
          </a:p>
        </p:txBody>
      </p:sp>
      <p:sp>
        <p:nvSpPr>
          <p:cNvPr id="5" name="Rectangle 33">
            <a:extLst>
              <a:ext uri="{FF2B5EF4-FFF2-40B4-BE49-F238E27FC236}">
                <a16:creationId xmlns:a16="http://schemas.microsoft.com/office/drawing/2014/main" id="{7E99B026-2639-489E-812C-982B8AA8DB9B}"/>
              </a:ext>
            </a:extLst>
          </p:cNvPr>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6" name="タイトル 2">
            <a:extLst>
              <a:ext uri="{FF2B5EF4-FFF2-40B4-BE49-F238E27FC236}">
                <a16:creationId xmlns:a16="http://schemas.microsoft.com/office/drawing/2014/main" id="{5DCC544A-93F8-45F2-9647-03101EEFE531}"/>
              </a:ext>
            </a:extLst>
          </p:cNvPr>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インターネット検索のヒント</a:t>
            </a:r>
          </a:p>
        </p:txBody>
      </p:sp>
      <p:sp>
        <p:nvSpPr>
          <p:cNvPr id="7" name="正方形/長方形 6"/>
          <p:cNvSpPr/>
          <p:nvPr/>
        </p:nvSpPr>
        <p:spPr>
          <a:xfrm>
            <a:off x="1131139" y="4437112"/>
            <a:ext cx="6984776" cy="1323439"/>
          </a:xfrm>
          <a:prstGeom prst="rect">
            <a:avLst/>
          </a:prstGeom>
        </p:spPr>
        <p:txBody>
          <a:bodyPr wrap="square">
            <a:spAutoFit/>
          </a:bodyPr>
          <a:lstStyle/>
          <a:p>
            <a:r>
              <a:rPr lang="ja-JP" altLang="en-US" sz="2000">
                <a:latin typeface="+mn-ea"/>
              </a:rPr>
              <a:t>年々改善されていますが、まだまだ正しい情報が上位に表示されるとは限りません。</a:t>
            </a:r>
            <a:endParaRPr lang="en-US" altLang="ja-JP" sz="2000">
              <a:latin typeface="+mn-ea"/>
            </a:endParaRPr>
          </a:p>
          <a:p>
            <a:r>
              <a:rPr lang="ja-JP" altLang="en-US" sz="2000">
                <a:latin typeface="+mn-ea"/>
              </a:rPr>
              <a:t>しかし、一般のインターネット利用者は、検索結果の</a:t>
            </a:r>
            <a:r>
              <a:rPr lang="en-US" altLang="ja-JP" sz="2000">
                <a:latin typeface="+mn-ea"/>
              </a:rPr>
              <a:t>1</a:t>
            </a:r>
            <a:r>
              <a:rPr lang="ja-JP" altLang="en-US" sz="2000">
                <a:latin typeface="+mn-ea"/>
              </a:rPr>
              <a:t>ページ目、多くとも数ページのうちから閲覧するサイトを選ぶ人がほとんどです。</a:t>
            </a:r>
          </a:p>
        </p:txBody>
      </p:sp>
      <p:sp>
        <p:nvSpPr>
          <p:cNvPr id="2" name="スライド番号プレースホルダー 1">
            <a:extLst>
              <a:ext uri="{FF2B5EF4-FFF2-40B4-BE49-F238E27FC236}">
                <a16:creationId xmlns:a16="http://schemas.microsoft.com/office/drawing/2014/main" id="{0BA8D0D3-C144-4229-B215-04CD5CF709C6}"/>
              </a:ext>
            </a:extLst>
          </p:cNvPr>
          <p:cNvSpPr>
            <a:spLocks noGrp="1"/>
          </p:cNvSpPr>
          <p:nvPr>
            <p:ph type="sldNum" sz="quarter" idx="12"/>
          </p:nvPr>
        </p:nvSpPr>
        <p:spPr/>
        <p:txBody>
          <a:bodyPr/>
          <a:lstStyle/>
          <a:p>
            <a:fld id="{8C00CA73-F1BD-48BC-8C9C-E0376374F70B}" type="slidenum">
              <a:rPr kumimoji="1" lang="ja-JP" altLang="en-US" smtClean="0"/>
              <a:t>14</a:t>
            </a:fld>
            <a:endParaRPr kumimoji="1" lang="ja-JP" altLang="en-US"/>
          </a:p>
        </p:txBody>
      </p:sp>
      <p:pic>
        <p:nvPicPr>
          <p:cNvPr id="8" name="図 7">
            <a:extLst>
              <a:ext uri="{FF2B5EF4-FFF2-40B4-BE49-F238E27FC236}">
                <a16:creationId xmlns:a16="http://schemas.microsoft.com/office/drawing/2014/main" id="{86105DA9-B7BF-406D-9690-8DCCECD22F32}"/>
              </a:ext>
            </a:extLst>
          </p:cNvPr>
          <p:cNvPicPr>
            <a:picLocks noChangeAspect="1"/>
          </p:cNvPicPr>
          <p:nvPr/>
        </p:nvPicPr>
        <p:blipFill>
          <a:blip r:embed="rId3"/>
          <a:stretch>
            <a:fillRect/>
          </a:stretch>
        </p:blipFill>
        <p:spPr>
          <a:xfrm>
            <a:off x="6938324" y="438690"/>
            <a:ext cx="2005758" cy="499915"/>
          </a:xfrm>
          <a:prstGeom prst="rect">
            <a:avLst/>
          </a:prstGeom>
        </p:spPr>
      </p:pic>
    </p:spTree>
    <p:extLst>
      <p:ext uri="{BB962C8B-B14F-4D97-AF65-F5344CB8AC3E}">
        <p14:creationId xmlns:p14="http://schemas.microsoft.com/office/powerpoint/2010/main" val="99466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AB248B-6716-4CDF-8C46-10C6B1DA2062}"/>
              </a:ext>
            </a:extLst>
          </p:cNvPr>
          <p:cNvPicPr>
            <a:picLocks noChangeAspect="1"/>
          </p:cNvPicPr>
          <p:nvPr/>
        </p:nvPicPr>
        <p:blipFill>
          <a:blip r:embed="rId3"/>
          <a:stretch>
            <a:fillRect/>
          </a:stretch>
        </p:blipFill>
        <p:spPr>
          <a:xfrm>
            <a:off x="2169886" y="1206158"/>
            <a:ext cx="6086475" cy="4981575"/>
          </a:xfrm>
          <a:prstGeom prst="rect">
            <a:avLst/>
          </a:prstGeom>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558" t="62610" r="81864" b="25590"/>
          <a:stretch/>
        </p:blipFill>
        <p:spPr bwMode="auto">
          <a:xfrm>
            <a:off x="833457" y="2837315"/>
            <a:ext cx="1192192" cy="833377"/>
          </a:xfrm>
          <a:prstGeom prst="rect">
            <a:avLst/>
          </a:prstGeom>
          <a:noFill/>
          <a:ln w="571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2" name="左矢印 1"/>
          <p:cNvSpPr/>
          <p:nvPr/>
        </p:nvSpPr>
        <p:spPr>
          <a:xfrm>
            <a:off x="2241805" y="2972326"/>
            <a:ext cx="631714" cy="591423"/>
          </a:xfrm>
          <a:prstGeom prst="lef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角丸四角形 8"/>
          <p:cNvSpPr/>
          <p:nvPr/>
        </p:nvSpPr>
        <p:spPr>
          <a:xfrm>
            <a:off x="3012874" y="5013176"/>
            <a:ext cx="262982" cy="2075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情報を見分けるコツ：広告と自然検索結果</a:t>
            </a:r>
          </a:p>
        </p:txBody>
      </p:sp>
      <p:sp>
        <p:nvSpPr>
          <p:cNvPr id="17" name="角丸四角形 16"/>
          <p:cNvSpPr/>
          <p:nvPr/>
        </p:nvSpPr>
        <p:spPr>
          <a:xfrm>
            <a:off x="2967834" y="5646440"/>
            <a:ext cx="3476374" cy="40825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2285036" y="5554857"/>
            <a:ext cx="631714" cy="591423"/>
          </a:xfrm>
          <a:prstGeom prst="lef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33457" y="5499949"/>
            <a:ext cx="110799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b="1">
                <a:latin typeface="Meiryo UI" panose="020B0604030504040204" pitchFamily="50" charset="-128"/>
                <a:ea typeface="Meiryo UI" panose="020B0604030504040204" pitchFamily="50" charset="-128"/>
              </a:rPr>
              <a:t>自然検索</a:t>
            </a:r>
            <a:endParaRPr kumimoji="1" lang="en-US" altLang="ja-JP" b="1">
              <a:latin typeface="Meiryo UI" panose="020B0604030504040204" pitchFamily="50" charset="-128"/>
              <a:ea typeface="Meiryo UI" panose="020B0604030504040204" pitchFamily="50" charset="-128"/>
            </a:endParaRPr>
          </a:p>
          <a:p>
            <a:pPr algn="ctr"/>
            <a:r>
              <a:rPr lang="ja-JP" altLang="en-US" b="1">
                <a:latin typeface="Meiryo UI" panose="020B0604030504040204" pitchFamily="50" charset="-128"/>
                <a:ea typeface="Meiryo UI" panose="020B0604030504040204" pitchFamily="50" charset="-128"/>
              </a:rPr>
              <a:t>結果</a:t>
            </a:r>
            <a:endParaRPr kumimoji="1" lang="ja-JP" altLang="en-US" b="1">
              <a:latin typeface="Meiryo UI" panose="020B0604030504040204" pitchFamily="50" charset="-128"/>
              <a:ea typeface="Meiryo UI" panose="020B0604030504040204" pitchFamily="50" charset="-128"/>
            </a:endParaRPr>
          </a:p>
        </p:txBody>
      </p:sp>
      <p:sp>
        <p:nvSpPr>
          <p:cNvPr id="31" name="正方形/長方形 30"/>
          <p:cNvSpPr/>
          <p:nvPr/>
        </p:nvSpPr>
        <p:spPr>
          <a:xfrm>
            <a:off x="65314" y="6197322"/>
            <a:ext cx="8251102" cy="42609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84406" tIns="42203" rIns="84406" bIns="42203">
            <a:spAutoFit/>
          </a:bodyPr>
          <a:lstStyle/>
          <a:p>
            <a:pPr defTabSz="844083"/>
            <a:r>
              <a:rPr lang="ja-JP" altLang="en-US" sz="2215" b="1">
                <a:ln w="12700" cmpd="sng">
                  <a:noFill/>
                  <a:prstDash val="solid"/>
                </a:ln>
                <a:solidFill>
                  <a:prstClr val="black"/>
                </a:solidFill>
                <a:latin typeface="Franklin Gothic Medium"/>
                <a:ea typeface="Meiryo UI"/>
              </a:rPr>
              <a:t>広告であってもなくてもアヤシイ情報があるため、情報を見極めること！</a:t>
            </a:r>
            <a:endParaRPr lang="en-US" altLang="ja-JP" sz="2215" b="1">
              <a:ln w="12700" cmpd="sng">
                <a:noFill/>
                <a:prstDash val="solid"/>
              </a:ln>
              <a:solidFill>
                <a:prstClr val="black"/>
              </a:solidFill>
              <a:latin typeface="Franklin Gothic Medium"/>
              <a:ea typeface="Meiryo UI"/>
            </a:endParaRPr>
          </a:p>
        </p:txBody>
      </p:sp>
      <p:sp>
        <p:nvSpPr>
          <p:cNvPr id="24" name="角丸四角形 8">
            <a:extLst>
              <a:ext uri="{FF2B5EF4-FFF2-40B4-BE49-F238E27FC236}">
                <a16:creationId xmlns:a16="http://schemas.microsoft.com/office/drawing/2014/main" id="{FF85CD74-4494-4547-B1CD-2593EE44D5B9}"/>
              </a:ext>
            </a:extLst>
          </p:cNvPr>
          <p:cNvSpPr/>
          <p:nvPr/>
        </p:nvSpPr>
        <p:spPr>
          <a:xfrm>
            <a:off x="2998614" y="4336741"/>
            <a:ext cx="262982" cy="2075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8">
            <a:extLst>
              <a:ext uri="{FF2B5EF4-FFF2-40B4-BE49-F238E27FC236}">
                <a16:creationId xmlns:a16="http://schemas.microsoft.com/office/drawing/2014/main" id="{0077EE28-2357-43D3-94E7-CA87B395FE99}"/>
              </a:ext>
            </a:extLst>
          </p:cNvPr>
          <p:cNvSpPr/>
          <p:nvPr/>
        </p:nvSpPr>
        <p:spPr>
          <a:xfrm>
            <a:off x="2998614" y="3531342"/>
            <a:ext cx="262982" cy="2075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8">
            <a:extLst>
              <a:ext uri="{FF2B5EF4-FFF2-40B4-BE49-F238E27FC236}">
                <a16:creationId xmlns:a16="http://schemas.microsoft.com/office/drawing/2014/main" id="{F4416A92-AD29-4925-9971-E94222D0AC50}"/>
              </a:ext>
            </a:extLst>
          </p:cNvPr>
          <p:cNvSpPr/>
          <p:nvPr/>
        </p:nvSpPr>
        <p:spPr>
          <a:xfrm>
            <a:off x="2998614" y="2565757"/>
            <a:ext cx="262982" cy="2075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93385BD-1319-433D-85FD-F3B435B4C353}"/>
              </a:ext>
            </a:extLst>
          </p:cNvPr>
          <p:cNvSpPr>
            <a:spLocks noGrp="1"/>
          </p:cNvSpPr>
          <p:nvPr>
            <p:ph type="sldNum" sz="quarter" idx="12"/>
          </p:nvPr>
        </p:nvSpPr>
        <p:spPr/>
        <p:txBody>
          <a:bodyPr/>
          <a:lstStyle/>
          <a:p>
            <a:fld id="{00AADA9C-C928-434A-A836-5BF07CEEF7F9}" type="slidenum">
              <a:rPr kumimoji="1" lang="ja-JP" altLang="en-US" smtClean="0"/>
              <a:t>15</a:t>
            </a:fld>
            <a:endParaRPr kumimoji="1" lang="ja-JP" altLang="en-US"/>
          </a:p>
        </p:txBody>
      </p:sp>
      <p:sp>
        <p:nvSpPr>
          <p:cNvPr id="23" name="角丸四角形 15">
            <a:extLst>
              <a:ext uri="{FF2B5EF4-FFF2-40B4-BE49-F238E27FC236}">
                <a16:creationId xmlns:a16="http://schemas.microsoft.com/office/drawing/2014/main" id="{69761DAA-6D05-4DA3-BDAF-E5D2ED4317D3}"/>
              </a:ext>
            </a:extLst>
          </p:cNvPr>
          <p:cNvSpPr/>
          <p:nvPr/>
        </p:nvSpPr>
        <p:spPr>
          <a:xfrm>
            <a:off x="6941809" y="440639"/>
            <a:ext cx="1998050" cy="393274"/>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知っておくと便利</a:t>
            </a:r>
          </a:p>
        </p:txBody>
      </p:sp>
    </p:spTree>
    <p:extLst>
      <p:ext uri="{BB962C8B-B14F-4D97-AF65-F5344CB8AC3E}">
        <p14:creationId xmlns:p14="http://schemas.microsoft.com/office/powerpoint/2010/main" val="342148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3">
            <a:extLst>
              <a:ext uri="{FF2B5EF4-FFF2-40B4-BE49-F238E27FC236}">
                <a16:creationId xmlns:a16="http://schemas.microsoft.com/office/drawing/2014/main" id="{294949C6-037B-4C39-8CF7-843015360B3C}"/>
              </a:ext>
            </a:extLst>
          </p:cNvPr>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8" name="タイトル 2">
            <a:extLst>
              <a:ext uri="{FF2B5EF4-FFF2-40B4-BE49-F238E27FC236}">
                <a16:creationId xmlns:a16="http://schemas.microsoft.com/office/drawing/2014/main" id="{08C7A990-9482-4E1A-A2BE-7F746092D31B}"/>
              </a:ext>
            </a:extLst>
          </p:cNvPr>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情報を見分けるコツ：記事や</a:t>
            </a:r>
            <a:r>
              <a:rPr lang="en-US" altLang="ja-JP" sz="2585" b="1">
                <a:solidFill>
                  <a:srgbClr val="000000"/>
                </a:solidFill>
                <a:latin typeface="Meiryo UI" pitchFamily="50" charset="-128"/>
                <a:ea typeface="Meiryo UI" pitchFamily="50" charset="-128"/>
                <a:cs typeface="Meiryo UI" pitchFamily="50" charset="-128"/>
              </a:rPr>
              <a:t>SNS</a:t>
            </a:r>
            <a:r>
              <a:rPr lang="ja-JP" altLang="en-US" sz="2585" b="1">
                <a:solidFill>
                  <a:srgbClr val="000000"/>
                </a:solidFill>
                <a:latin typeface="Meiryo UI" pitchFamily="50" charset="-128"/>
                <a:ea typeface="Meiryo UI" pitchFamily="50" charset="-128"/>
                <a:cs typeface="Meiryo UI" pitchFamily="50" charset="-128"/>
              </a:rPr>
              <a:t>での広告</a:t>
            </a:r>
          </a:p>
        </p:txBody>
      </p:sp>
      <p:sp>
        <p:nvSpPr>
          <p:cNvPr id="19" name="角丸四角形 6">
            <a:extLst>
              <a:ext uri="{FF2B5EF4-FFF2-40B4-BE49-F238E27FC236}">
                <a16:creationId xmlns:a16="http://schemas.microsoft.com/office/drawing/2014/main" id="{4F436269-43FF-4724-8A23-1F7CEB8D9134}"/>
              </a:ext>
            </a:extLst>
          </p:cNvPr>
          <p:cNvSpPr/>
          <p:nvPr/>
        </p:nvSpPr>
        <p:spPr>
          <a:xfrm>
            <a:off x="6941809" y="436468"/>
            <a:ext cx="1998050" cy="3932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知っておくと便利</a:t>
            </a:r>
          </a:p>
        </p:txBody>
      </p:sp>
      <p:sp>
        <p:nvSpPr>
          <p:cNvPr id="2" name="スライド番号プレースホルダー 1">
            <a:extLst>
              <a:ext uri="{FF2B5EF4-FFF2-40B4-BE49-F238E27FC236}">
                <a16:creationId xmlns:a16="http://schemas.microsoft.com/office/drawing/2014/main" id="{36F117DA-601D-4A7C-84F1-540825656918}"/>
              </a:ext>
            </a:extLst>
          </p:cNvPr>
          <p:cNvSpPr>
            <a:spLocks noGrp="1"/>
          </p:cNvSpPr>
          <p:nvPr>
            <p:ph type="sldNum" sz="quarter" idx="12"/>
          </p:nvPr>
        </p:nvSpPr>
        <p:spPr/>
        <p:txBody>
          <a:bodyPr/>
          <a:lstStyle/>
          <a:p>
            <a:fld id="{8C00CA73-F1BD-48BC-8C9C-E0376374F70B}" type="slidenum">
              <a:rPr kumimoji="1" lang="ja-JP" altLang="en-US" smtClean="0"/>
              <a:t>16</a:t>
            </a:fld>
            <a:endParaRPr kumimoji="1" lang="ja-JP" altLang="en-US"/>
          </a:p>
        </p:txBody>
      </p:sp>
      <p:grpSp>
        <p:nvGrpSpPr>
          <p:cNvPr id="9" name="グループ化 8">
            <a:extLst>
              <a:ext uri="{FF2B5EF4-FFF2-40B4-BE49-F238E27FC236}">
                <a16:creationId xmlns:a16="http://schemas.microsoft.com/office/drawing/2014/main" id="{6D6E8275-2A5A-9576-4B40-96825BD09C2C}"/>
              </a:ext>
            </a:extLst>
          </p:cNvPr>
          <p:cNvGrpSpPr/>
          <p:nvPr/>
        </p:nvGrpSpPr>
        <p:grpSpPr>
          <a:xfrm>
            <a:off x="4472816" y="1242558"/>
            <a:ext cx="4647610" cy="5168464"/>
            <a:chOff x="4472816" y="1242558"/>
            <a:chExt cx="4647610" cy="5168464"/>
          </a:xfrm>
        </p:grpSpPr>
        <p:pic>
          <p:nvPicPr>
            <p:cNvPr id="6" name="図 5">
              <a:extLst>
                <a:ext uri="{FF2B5EF4-FFF2-40B4-BE49-F238E27FC236}">
                  <a16:creationId xmlns:a16="http://schemas.microsoft.com/office/drawing/2014/main" id="{4030268D-E80C-4C4E-9462-7513606758E1}"/>
                </a:ext>
              </a:extLst>
            </p:cNvPr>
            <p:cNvPicPr>
              <a:picLocks noChangeAspect="1"/>
            </p:cNvPicPr>
            <p:nvPr/>
          </p:nvPicPr>
          <p:blipFill>
            <a:blip r:embed="rId3"/>
            <a:stretch>
              <a:fillRect/>
            </a:stretch>
          </p:blipFill>
          <p:spPr>
            <a:xfrm>
              <a:off x="4472816" y="1242558"/>
              <a:ext cx="4647610" cy="5168464"/>
            </a:xfrm>
            <a:prstGeom prst="rect">
              <a:avLst/>
            </a:prstGeom>
          </p:spPr>
        </p:pic>
        <p:sp>
          <p:nvSpPr>
            <p:cNvPr id="3" name="正方形/長方形 2">
              <a:extLst>
                <a:ext uri="{FF2B5EF4-FFF2-40B4-BE49-F238E27FC236}">
                  <a16:creationId xmlns:a16="http://schemas.microsoft.com/office/drawing/2014/main" id="{2F3EFEA0-637C-3EA7-9FEA-8C3130E28D19}"/>
                </a:ext>
              </a:extLst>
            </p:cNvPr>
            <p:cNvSpPr/>
            <p:nvPr/>
          </p:nvSpPr>
          <p:spPr>
            <a:xfrm>
              <a:off x="4572000" y="1316567"/>
              <a:ext cx="804333" cy="1156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302C2D7-A991-AE85-BCF2-47763840CBEE}"/>
                </a:ext>
              </a:extLst>
            </p:cNvPr>
            <p:cNvSpPr/>
            <p:nvPr/>
          </p:nvSpPr>
          <p:spPr>
            <a:xfrm>
              <a:off x="4533900" y="1667933"/>
              <a:ext cx="141817" cy="145247"/>
            </a:xfrm>
            <a:prstGeom prst="rect">
              <a:avLst/>
            </a:prstGeom>
            <a:solidFill>
              <a:srgbClr val="3D6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 name="グループ化 7">
            <a:extLst>
              <a:ext uri="{FF2B5EF4-FFF2-40B4-BE49-F238E27FC236}">
                <a16:creationId xmlns:a16="http://schemas.microsoft.com/office/drawing/2014/main" id="{72297227-9982-7017-2547-E08B1573FFEB}"/>
              </a:ext>
            </a:extLst>
          </p:cNvPr>
          <p:cNvGrpSpPr/>
          <p:nvPr/>
        </p:nvGrpSpPr>
        <p:grpSpPr>
          <a:xfrm>
            <a:off x="79325" y="1228879"/>
            <a:ext cx="4377061" cy="5234926"/>
            <a:chOff x="79325" y="1228879"/>
            <a:chExt cx="4377061" cy="5234926"/>
          </a:xfrm>
        </p:grpSpPr>
        <p:pic>
          <p:nvPicPr>
            <p:cNvPr id="4" name="図 3">
              <a:extLst>
                <a:ext uri="{FF2B5EF4-FFF2-40B4-BE49-F238E27FC236}">
                  <a16:creationId xmlns:a16="http://schemas.microsoft.com/office/drawing/2014/main" id="{5C398B51-8564-4B7A-9066-534C205DE964}"/>
                </a:ext>
              </a:extLst>
            </p:cNvPr>
            <p:cNvPicPr>
              <a:picLocks noChangeAspect="1"/>
            </p:cNvPicPr>
            <p:nvPr/>
          </p:nvPicPr>
          <p:blipFill>
            <a:blip r:embed="rId4"/>
            <a:stretch>
              <a:fillRect/>
            </a:stretch>
          </p:blipFill>
          <p:spPr>
            <a:xfrm>
              <a:off x="79325" y="1228879"/>
              <a:ext cx="4377061" cy="5234926"/>
            </a:xfrm>
            <a:prstGeom prst="rect">
              <a:avLst/>
            </a:prstGeom>
          </p:spPr>
        </p:pic>
        <p:sp>
          <p:nvSpPr>
            <p:cNvPr id="5" name="正方形/長方形 4">
              <a:extLst>
                <a:ext uri="{FF2B5EF4-FFF2-40B4-BE49-F238E27FC236}">
                  <a16:creationId xmlns:a16="http://schemas.microsoft.com/office/drawing/2014/main" id="{31206EDD-1183-5D98-7428-F153CF16EBF5}"/>
                </a:ext>
              </a:extLst>
            </p:cNvPr>
            <p:cNvSpPr/>
            <p:nvPr/>
          </p:nvSpPr>
          <p:spPr>
            <a:xfrm>
              <a:off x="307196" y="1316567"/>
              <a:ext cx="975504" cy="1156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70001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a:extLst>
              <a:ext uri="{FF2B5EF4-FFF2-40B4-BE49-F238E27FC236}">
                <a16:creationId xmlns:a16="http://schemas.microsoft.com/office/drawing/2014/main" id="{FCE5B8D4-F51D-1A9A-C8B3-63830A9B97D1}"/>
              </a:ext>
            </a:extLst>
          </p:cNvPr>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5" name="タイトル 2">
            <a:extLst>
              <a:ext uri="{FF2B5EF4-FFF2-40B4-BE49-F238E27FC236}">
                <a16:creationId xmlns:a16="http://schemas.microsoft.com/office/drawing/2014/main" id="{7E4EBF72-48C6-EF53-E201-41C0BEE126A1}"/>
              </a:ext>
            </a:extLst>
          </p:cNvPr>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情報を見分けるコツ：生成</a:t>
            </a:r>
            <a:r>
              <a:rPr lang="en-US" altLang="ja-JP" sz="2585" b="1">
                <a:solidFill>
                  <a:srgbClr val="000000"/>
                </a:solidFill>
                <a:latin typeface="Meiryo UI" pitchFamily="50" charset="-128"/>
                <a:ea typeface="Meiryo UI" pitchFamily="50" charset="-128"/>
                <a:cs typeface="Meiryo UI" pitchFamily="50" charset="-128"/>
              </a:rPr>
              <a:t>AI</a:t>
            </a:r>
            <a:r>
              <a:rPr lang="ja-JP" altLang="en-US" sz="2585" b="1">
                <a:solidFill>
                  <a:srgbClr val="000000"/>
                </a:solidFill>
                <a:latin typeface="Meiryo UI" pitchFamily="50" charset="-128"/>
                <a:ea typeface="Meiryo UI" pitchFamily="50" charset="-128"/>
                <a:cs typeface="Meiryo UI" pitchFamily="50" charset="-128"/>
              </a:rPr>
              <a:t>の情報</a:t>
            </a:r>
          </a:p>
        </p:txBody>
      </p:sp>
      <p:sp>
        <p:nvSpPr>
          <p:cNvPr id="6" name="角丸四角形 15">
            <a:extLst>
              <a:ext uri="{FF2B5EF4-FFF2-40B4-BE49-F238E27FC236}">
                <a16:creationId xmlns:a16="http://schemas.microsoft.com/office/drawing/2014/main" id="{3299B535-EF5E-922F-942E-EAA0E5C58346}"/>
              </a:ext>
            </a:extLst>
          </p:cNvPr>
          <p:cNvSpPr/>
          <p:nvPr/>
        </p:nvSpPr>
        <p:spPr>
          <a:xfrm>
            <a:off x="6941809" y="440639"/>
            <a:ext cx="1998050" cy="393274"/>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知っておくと便利</a:t>
            </a:r>
          </a:p>
        </p:txBody>
      </p:sp>
      <p:sp>
        <p:nvSpPr>
          <p:cNvPr id="20" name="テキスト ボックス 19">
            <a:extLst>
              <a:ext uri="{FF2B5EF4-FFF2-40B4-BE49-F238E27FC236}">
                <a16:creationId xmlns:a16="http://schemas.microsoft.com/office/drawing/2014/main" id="{08E6C935-B5F2-4BE9-5631-0144DEEC0340}"/>
              </a:ext>
            </a:extLst>
          </p:cNvPr>
          <p:cNvSpPr txBox="1"/>
          <p:nvPr/>
        </p:nvSpPr>
        <p:spPr>
          <a:xfrm>
            <a:off x="307196" y="976356"/>
            <a:ext cx="8730515" cy="1015663"/>
          </a:xfrm>
          <a:prstGeom prst="rect">
            <a:avLst/>
          </a:prstGeom>
          <a:noFill/>
        </p:spPr>
        <p:txBody>
          <a:bodyPr wrap="square" rtlCol="0">
            <a:spAutoFit/>
          </a:bodyPr>
          <a:lstStyle/>
          <a:p>
            <a:r>
              <a:rPr kumimoji="1" lang="ja-JP" altLang="en-US" sz="2000" b="1">
                <a:latin typeface="Meiryo UI" panose="020B0604030504040204" pitchFamily="50" charset="-128"/>
                <a:ea typeface="Meiryo UI" panose="020B0604030504040204" pitchFamily="50" charset="-128"/>
              </a:rPr>
              <a:t>最近は、生成</a:t>
            </a:r>
            <a:r>
              <a:rPr kumimoji="1" lang="en-US" altLang="ja-JP" sz="2000" b="1">
                <a:latin typeface="Meiryo UI" panose="020B0604030504040204" pitchFamily="50" charset="-128"/>
                <a:ea typeface="Meiryo UI" panose="020B0604030504040204" pitchFamily="50" charset="-128"/>
              </a:rPr>
              <a:t>AI</a:t>
            </a:r>
            <a:r>
              <a:rPr kumimoji="1" lang="ja-JP" altLang="en-US" sz="2000" b="1">
                <a:latin typeface="Meiryo UI" panose="020B0604030504040204" pitchFamily="50" charset="-128"/>
                <a:ea typeface="Meiryo UI" panose="020B0604030504040204" pitchFamily="50" charset="-128"/>
              </a:rPr>
              <a:t>が検索結果を教えてくれることも増えています。</a:t>
            </a:r>
            <a:endParaRPr kumimoji="1" lang="en-US" altLang="ja-JP" sz="2000" b="1">
              <a:latin typeface="Meiryo UI" panose="020B0604030504040204" pitchFamily="50" charset="-128"/>
              <a:ea typeface="Meiryo UI" panose="020B0604030504040204" pitchFamily="50" charset="-128"/>
            </a:endParaRPr>
          </a:p>
          <a:p>
            <a:r>
              <a:rPr kumimoji="1" lang="ja-JP" altLang="en-US" sz="2000" b="1">
                <a:latin typeface="Meiryo UI" panose="020B0604030504040204" pitchFamily="50" charset="-128"/>
                <a:ea typeface="Meiryo UI" panose="020B0604030504040204" pitchFamily="50" charset="-128"/>
              </a:rPr>
              <a:t>記事の最後の注意書きに「</a:t>
            </a:r>
            <a:r>
              <a:rPr kumimoji="1" lang="en-US" altLang="ja-JP" sz="2000" b="1">
                <a:latin typeface="Meiryo UI" panose="020B0604030504040204" pitchFamily="50" charset="-128"/>
                <a:ea typeface="Meiryo UI" panose="020B0604030504040204" pitchFamily="50" charset="-128"/>
              </a:rPr>
              <a:t>AI</a:t>
            </a:r>
            <a:r>
              <a:rPr kumimoji="1" lang="ja-JP" altLang="en-US" sz="2000" b="1">
                <a:latin typeface="Meiryo UI" panose="020B0604030504040204" pitchFamily="50" charset="-128"/>
                <a:ea typeface="Meiryo UI" panose="020B0604030504040204" pitchFamily="50" charset="-128"/>
              </a:rPr>
              <a:t>の回答には間違いが含まれている場合があります。」　　として、専門家への相談を勧めています。</a:t>
            </a:r>
          </a:p>
        </p:txBody>
      </p:sp>
      <p:grpSp>
        <p:nvGrpSpPr>
          <p:cNvPr id="3" name="グループ化 2">
            <a:extLst>
              <a:ext uri="{FF2B5EF4-FFF2-40B4-BE49-F238E27FC236}">
                <a16:creationId xmlns:a16="http://schemas.microsoft.com/office/drawing/2014/main" id="{34FA917E-6E0C-7BC4-4242-F18DFF40D711}"/>
              </a:ext>
            </a:extLst>
          </p:cNvPr>
          <p:cNvGrpSpPr/>
          <p:nvPr/>
        </p:nvGrpSpPr>
        <p:grpSpPr>
          <a:xfrm>
            <a:off x="392712" y="2023933"/>
            <a:ext cx="5741388" cy="4568892"/>
            <a:chOff x="392712" y="2023933"/>
            <a:chExt cx="5741388" cy="4568892"/>
          </a:xfrm>
        </p:grpSpPr>
        <p:grpSp>
          <p:nvGrpSpPr>
            <p:cNvPr id="19" name="グループ化 18">
              <a:extLst>
                <a:ext uri="{FF2B5EF4-FFF2-40B4-BE49-F238E27FC236}">
                  <a16:creationId xmlns:a16="http://schemas.microsoft.com/office/drawing/2014/main" id="{036F5D97-4512-84E5-8C30-F091E77744E6}"/>
                </a:ext>
              </a:extLst>
            </p:cNvPr>
            <p:cNvGrpSpPr/>
            <p:nvPr/>
          </p:nvGrpSpPr>
          <p:grpSpPr>
            <a:xfrm>
              <a:off x="392712" y="2023933"/>
              <a:ext cx="5741388" cy="4568892"/>
              <a:chOff x="593880" y="987925"/>
              <a:chExt cx="5862746" cy="4809371"/>
            </a:xfrm>
          </p:grpSpPr>
          <p:pic>
            <p:nvPicPr>
              <p:cNvPr id="8" name="図 7">
                <a:extLst>
                  <a:ext uri="{FF2B5EF4-FFF2-40B4-BE49-F238E27FC236}">
                    <a16:creationId xmlns:a16="http://schemas.microsoft.com/office/drawing/2014/main" id="{C7CB1832-C4A8-6830-25D9-E321EC9785CD}"/>
                  </a:ext>
                </a:extLst>
              </p:cNvPr>
              <p:cNvPicPr>
                <a:picLocks noChangeAspect="1"/>
              </p:cNvPicPr>
              <p:nvPr/>
            </p:nvPicPr>
            <p:blipFill>
              <a:blip r:embed="rId3"/>
              <a:stretch>
                <a:fillRect/>
              </a:stretch>
            </p:blipFill>
            <p:spPr>
              <a:xfrm>
                <a:off x="882396" y="5022614"/>
                <a:ext cx="5330951" cy="376936"/>
              </a:xfrm>
              <a:prstGeom prst="rect">
                <a:avLst/>
              </a:prstGeom>
            </p:spPr>
          </p:pic>
          <p:pic>
            <p:nvPicPr>
              <p:cNvPr id="10" name="図 9">
                <a:extLst>
                  <a:ext uri="{FF2B5EF4-FFF2-40B4-BE49-F238E27FC236}">
                    <a16:creationId xmlns:a16="http://schemas.microsoft.com/office/drawing/2014/main" id="{8F841A95-38FF-2B58-5CAC-0F795534B7B4}"/>
                  </a:ext>
                </a:extLst>
              </p:cNvPr>
              <p:cNvPicPr>
                <a:picLocks noChangeAspect="1"/>
              </p:cNvPicPr>
              <p:nvPr/>
            </p:nvPicPr>
            <p:blipFill>
              <a:blip r:embed="rId4"/>
              <a:stretch>
                <a:fillRect/>
              </a:stretch>
            </p:blipFill>
            <p:spPr>
              <a:xfrm>
                <a:off x="658368" y="1432180"/>
                <a:ext cx="5789113" cy="2609571"/>
              </a:xfrm>
              <a:prstGeom prst="rect">
                <a:avLst/>
              </a:prstGeom>
            </p:spPr>
          </p:pic>
          <p:sp>
            <p:nvSpPr>
              <p:cNvPr id="11" name="正方形/長方形 10">
                <a:extLst>
                  <a:ext uri="{FF2B5EF4-FFF2-40B4-BE49-F238E27FC236}">
                    <a16:creationId xmlns:a16="http://schemas.microsoft.com/office/drawing/2014/main" id="{C45C74AE-9E0D-7E22-6819-AF19F6D68695}"/>
                  </a:ext>
                </a:extLst>
              </p:cNvPr>
              <p:cNvSpPr/>
              <p:nvPr/>
            </p:nvSpPr>
            <p:spPr>
              <a:xfrm>
                <a:off x="649224" y="1371600"/>
                <a:ext cx="5789113" cy="4425696"/>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6CD97C6-8691-54FD-D688-545C336698DE}"/>
                  </a:ext>
                </a:extLst>
              </p:cNvPr>
              <p:cNvPicPr>
                <a:picLocks noChangeAspect="1"/>
              </p:cNvPicPr>
              <p:nvPr/>
            </p:nvPicPr>
            <p:blipFill>
              <a:blip r:embed="rId5"/>
              <a:stretch>
                <a:fillRect/>
              </a:stretch>
            </p:blipFill>
            <p:spPr>
              <a:xfrm>
                <a:off x="593880" y="987925"/>
                <a:ext cx="5862746" cy="528646"/>
              </a:xfrm>
              <a:prstGeom prst="rect">
                <a:avLst/>
              </a:prstGeom>
            </p:spPr>
          </p:pic>
          <p:sp>
            <p:nvSpPr>
              <p:cNvPr id="14" name="テキスト ボックス 13">
                <a:extLst>
                  <a:ext uri="{FF2B5EF4-FFF2-40B4-BE49-F238E27FC236}">
                    <a16:creationId xmlns:a16="http://schemas.microsoft.com/office/drawing/2014/main" id="{B8350C89-B381-36D2-C7D0-0EA273C36017}"/>
                  </a:ext>
                </a:extLst>
              </p:cNvPr>
              <p:cNvSpPr txBox="1"/>
              <p:nvPr/>
            </p:nvSpPr>
            <p:spPr>
              <a:xfrm>
                <a:off x="4736592" y="2420491"/>
                <a:ext cx="748923" cy="261610"/>
              </a:xfrm>
              <a:prstGeom prst="rect">
                <a:avLst/>
              </a:prstGeom>
              <a:solidFill>
                <a:schemeClr val="bg1">
                  <a:lumMod val="95000"/>
                </a:schemeClr>
              </a:solidFill>
            </p:spPr>
            <p:txBody>
              <a:bodyPr wrap="none" rtlCol="0">
                <a:spAutoFit/>
              </a:bodyPr>
              <a:lstStyle/>
              <a:p>
                <a:r>
                  <a:rPr kumimoji="1" lang="ja-JP" altLang="en-US" sz="1100"/>
                  <a:t>〇〇〇〇</a:t>
                </a:r>
              </a:p>
            </p:txBody>
          </p:sp>
          <p:sp>
            <p:nvSpPr>
              <p:cNvPr id="16" name="テキスト ボックス 15">
                <a:extLst>
                  <a:ext uri="{FF2B5EF4-FFF2-40B4-BE49-F238E27FC236}">
                    <a16:creationId xmlns:a16="http://schemas.microsoft.com/office/drawing/2014/main" id="{2B9F2E35-BDFD-73DF-D6AA-9453B555304C}"/>
                  </a:ext>
                </a:extLst>
              </p:cNvPr>
              <p:cNvSpPr txBox="1"/>
              <p:nvPr/>
            </p:nvSpPr>
            <p:spPr>
              <a:xfrm>
                <a:off x="767652" y="2866959"/>
                <a:ext cx="748923" cy="261610"/>
              </a:xfrm>
              <a:prstGeom prst="rect">
                <a:avLst/>
              </a:prstGeom>
              <a:solidFill>
                <a:schemeClr val="bg1"/>
              </a:solidFill>
            </p:spPr>
            <p:txBody>
              <a:bodyPr wrap="none" rtlCol="0">
                <a:spAutoFit/>
              </a:bodyPr>
              <a:lstStyle/>
              <a:p>
                <a:r>
                  <a:rPr kumimoji="1" lang="ja-JP" altLang="en-US" sz="1100"/>
                  <a:t>〇〇〇〇</a:t>
                </a:r>
              </a:p>
            </p:txBody>
          </p:sp>
          <p:sp>
            <p:nvSpPr>
              <p:cNvPr id="17" name="テキスト ボックス 16">
                <a:extLst>
                  <a:ext uri="{FF2B5EF4-FFF2-40B4-BE49-F238E27FC236}">
                    <a16:creationId xmlns:a16="http://schemas.microsoft.com/office/drawing/2014/main" id="{710384F6-2CDD-FD85-8F6C-92AFCFAF7C1A}"/>
                  </a:ext>
                </a:extLst>
              </p:cNvPr>
              <p:cNvSpPr txBox="1"/>
              <p:nvPr/>
            </p:nvSpPr>
            <p:spPr>
              <a:xfrm>
                <a:off x="2163636" y="2876103"/>
                <a:ext cx="1172116" cy="261610"/>
              </a:xfrm>
              <a:prstGeom prst="rect">
                <a:avLst/>
              </a:prstGeom>
              <a:solidFill>
                <a:schemeClr val="bg1"/>
              </a:solidFill>
            </p:spPr>
            <p:txBody>
              <a:bodyPr wrap="none" rtlCol="0">
                <a:spAutoFit/>
              </a:bodyPr>
              <a:lstStyle/>
              <a:p>
                <a:r>
                  <a:rPr kumimoji="1" lang="ja-JP" altLang="en-US" sz="1100"/>
                  <a:t>〇〇〇〇〇〇〇</a:t>
                </a:r>
              </a:p>
            </p:txBody>
          </p:sp>
          <p:sp>
            <p:nvSpPr>
              <p:cNvPr id="18" name="テキスト ボックス 17">
                <a:extLst>
                  <a:ext uri="{FF2B5EF4-FFF2-40B4-BE49-F238E27FC236}">
                    <a16:creationId xmlns:a16="http://schemas.microsoft.com/office/drawing/2014/main" id="{4DCC6DBE-FC2A-8E16-0C8B-49C51191EBFD}"/>
                  </a:ext>
                </a:extLst>
              </p:cNvPr>
              <p:cNvSpPr txBox="1"/>
              <p:nvPr/>
            </p:nvSpPr>
            <p:spPr>
              <a:xfrm>
                <a:off x="3227832" y="3857084"/>
                <a:ext cx="320040" cy="1200329"/>
              </a:xfrm>
              <a:prstGeom prst="rect">
                <a:avLst/>
              </a:prstGeom>
              <a:noFill/>
            </p:spPr>
            <p:txBody>
              <a:bodyPr wrap="square" rtlCol="0">
                <a:spAutoFit/>
              </a:bodyPr>
              <a:lstStyle/>
              <a:p>
                <a:r>
                  <a:rPr kumimoji="1" lang="ja-JP" altLang="en-US"/>
                  <a:t>・・・・</a:t>
                </a:r>
              </a:p>
            </p:txBody>
          </p:sp>
        </p:grpSp>
        <p:sp>
          <p:nvSpPr>
            <p:cNvPr id="2" name="正方形/長方形 1">
              <a:extLst>
                <a:ext uri="{FF2B5EF4-FFF2-40B4-BE49-F238E27FC236}">
                  <a16:creationId xmlns:a16="http://schemas.microsoft.com/office/drawing/2014/main" id="{8FA3E4B9-6350-E9F6-7EBD-3FECBF38B443}"/>
                </a:ext>
              </a:extLst>
            </p:cNvPr>
            <p:cNvSpPr/>
            <p:nvPr/>
          </p:nvSpPr>
          <p:spPr>
            <a:xfrm>
              <a:off x="455865" y="2160094"/>
              <a:ext cx="986855" cy="12082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1" name="吹き出し: 四角形 20">
            <a:extLst>
              <a:ext uri="{FF2B5EF4-FFF2-40B4-BE49-F238E27FC236}">
                <a16:creationId xmlns:a16="http://schemas.microsoft.com/office/drawing/2014/main" id="{BBA54DBA-DE5E-6131-5F55-6D50FB6D39A4}"/>
              </a:ext>
            </a:extLst>
          </p:cNvPr>
          <p:cNvSpPr/>
          <p:nvPr/>
        </p:nvSpPr>
        <p:spPr>
          <a:xfrm>
            <a:off x="4429125" y="4371975"/>
            <a:ext cx="4429125" cy="1333500"/>
          </a:xfrm>
          <a:prstGeom prst="wedgeRectCallout">
            <a:avLst>
              <a:gd name="adj1" fmla="val -84489"/>
              <a:gd name="adj2" fmla="val 62501"/>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rgbClr val="FF0000"/>
                </a:solidFill>
                <a:latin typeface="Meiryo UI" panose="020B0604030504040204" pitchFamily="50" charset="-128"/>
                <a:ea typeface="Meiryo UI" panose="020B0604030504040204" pitchFamily="50" charset="-128"/>
              </a:rPr>
              <a:t>これは情報提供のみを目的としています。医学的なアドバイスや診断については、専門家にご相談ください。</a:t>
            </a:r>
            <a:r>
              <a:rPr kumimoji="1" lang="en-US" altLang="ja-JP" sz="2000" b="1">
                <a:solidFill>
                  <a:srgbClr val="FF0000"/>
                </a:solidFill>
                <a:latin typeface="Meiryo UI" panose="020B0604030504040204" pitchFamily="50" charset="-128"/>
                <a:ea typeface="Meiryo UI" panose="020B0604030504040204" pitchFamily="50" charset="-128"/>
              </a:rPr>
              <a:t>AI</a:t>
            </a:r>
            <a:r>
              <a:rPr kumimoji="1" lang="ja-JP" altLang="en-US" sz="2000" b="1">
                <a:solidFill>
                  <a:srgbClr val="FF0000"/>
                </a:solidFill>
                <a:latin typeface="Meiryo UI" panose="020B0604030504040204" pitchFamily="50" charset="-128"/>
                <a:ea typeface="Meiryo UI" panose="020B0604030504040204" pitchFamily="50" charset="-128"/>
              </a:rPr>
              <a:t>の回答には間違いが含まれている場合があります。</a:t>
            </a:r>
          </a:p>
        </p:txBody>
      </p:sp>
    </p:spTree>
    <p:extLst>
      <p:ext uri="{BB962C8B-B14F-4D97-AF65-F5344CB8AC3E}">
        <p14:creationId xmlns:p14="http://schemas.microsoft.com/office/powerpoint/2010/main" val="213845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情報を見分けるコツ：②きく</a:t>
            </a:r>
          </a:p>
        </p:txBody>
      </p:sp>
      <p:sp>
        <p:nvSpPr>
          <p:cNvPr id="18"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a:solidFill>
                  <a:prstClr val="black"/>
                </a:solidFill>
              </a:rPr>
              <a:t>正確な情報を得るために、</a:t>
            </a:r>
            <a:r>
              <a:rPr lang="ja-JP" altLang="en-US" sz="1846"/>
              <a:t>医師や薬剤師</a:t>
            </a:r>
            <a:r>
              <a:rPr lang="ja-JP" altLang="en-US" sz="1846">
                <a:solidFill>
                  <a:prstClr val="black"/>
                </a:solidFill>
              </a:rPr>
              <a:t>にぜひ聞いてください。</a:t>
            </a:r>
            <a:endParaRPr lang="en-US" altLang="ja-JP" sz="1846" kern="0">
              <a:solidFill>
                <a:prstClr val="black"/>
              </a:solidFill>
            </a:endParaRPr>
          </a:p>
        </p:txBody>
      </p:sp>
      <p:sp>
        <p:nvSpPr>
          <p:cNvPr id="2" name="スライド番号プレースホルダー 1">
            <a:extLst>
              <a:ext uri="{FF2B5EF4-FFF2-40B4-BE49-F238E27FC236}">
                <a16:creationId xmlns:a16="http://schemas.microsoft.com/office/drawing/2014/main" id="{22BF2C42-08FC-41B2-8632-8A2A7D123989}"/>
              </a:ext>
            </a:extLst>
          </p:cNvPr>
          <p:cNvSpPr>
            <a:spLocks noGrp="1"/>
          </p:cNvSpPr>
          <p:nvPr>
            <p:ph type="sldNum" sz="quarter" idx="12"/>
          </p:nvPr>
        </p:nvSpPr>
        <p:spPr/>
        <p:txBody>
          <a:bodyPr/>
          <a:lstStyle/>
          <a:p>
            <a:fld id="{8C00CA73-F1BD-48BC-8C9C-E0376374F70B}" type="slidenum">
              <a:rPr kumimoji="1" lang="ja-JP" altLang="en-US" smtClean="0"/>
              <a:t>18</a:t>
            </a:fld>
            <a:endParaRPr kumimoji="1" lang="ja-JP" altLang="en-US"/>
          </a:p>
        </p:txBody>
      </p:sp>
      <p:sp>
        <p:nvSpPr>
          <p:cNvPr id="5" name="タイトル 2">
            <a:extLst>
              <a:ext uri="{FF2B5EF4-FFF2-40B4-BE49-F238E27FC236}">
                <a16:creationId xmlns:a16="http://schemas.microsoft.com/office/drawing/2014/main" id="{38AA38A0-E2C6-4729-BF8F-FF53D187B2FB}"/>
              </a:ext>
            </a:extLst>
          </p:cNvPr>
          <p:cNvSpPr txBox="1">
            <a:spLocks/>
          </p:cNvSpPr>
          <p:nvPr/>
        </p:nvSpPr>
        <p:spPr>
          <a:xfrm>
            <a:off x="2502607" y="1965494"/>
            <a:ext cx="3925902" cy="3635543"/>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a:solidFill>
                  <a:schemeClr val="bg1">
                    <a:lumMod val="75000"/>
                  </a:schemeClr>
                </a:solidFill>
                <a:latin typeface="Meiryo UI" pitchFamily="50" charset="-128"/>
                <a:ea typeface="Meiryo UI" pitchFamily="50" charset="-128"/>
                <a:cs typeface="Meiryo UI" pitchFamily="50" charset="-128"/>
              </a:rPr>
              <a:t>①　みきわめる</a:t>
            </a:r>
            <a:endParaRPr lang="en-US" altLang="ja-JP" sz="5539" b="1">
              <a:solidFill>
                <a:schemeClr val="bg1">
                  <a:lumMod val="75000"/>
                </a:schemeClr>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②　</a:t>
            </a:r>
            <a:r>
              <a:rPr lang="ja-JP" altLang="en-US" sz="5539" b="1">
                <a:solidFill>
                  <a:srgbClr val="5B9BD5">
                    <a:lumMod val="75000"/>
                  </a:srgbClr>
                </a:solidFill>
                <a:latin typeface="Meiryo UI" pitchFamily="50" charset="-128"/>
                <a:ea typeface="Meiryo UI" pitchFamily="50" charset="-128"/>
                <a:cs typeface="Meiryo UI" pitchFamily="50" charset="-128"/>
              </a:rPr>
              <a:t>き</a:t>
            </a:r>
            <a:r>
              <a:rPr lang="ja-JP" altLang="en-US" sz="5539" b="1">
                <a:solidFill>
                  <a:srgbClr val="000000"/>
                </a:solidFill>
                <a:latin typeface="Meiryo UI" pitchFamily="50" charset="-128"/>
                <a:ea typeface="Meiryo UI" pitchFamily="50" charset="-128"/>
                <a:cs typeface="Meiryo UI" pitchFamily="50" charset="-128"/>
              </a:rPr>
              <a:t>く</a:t>
            </a:r>
            <a:endParaRPr lang="en-US" altLang="ja-JP" sz="5539" b="1">
              <a:solidFill>
                <a:srgbClr val="000000"/>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schemeClr val="bg1">
                    <a:lumMod val="75000"/>
                  </a:schemeClr>
                </a:solidFill>
                <a:latin typeface="Meiryo UI" pitchFamily="50" charset="-128"/>
                <a:ea typeface="Meiryo UI" pitchFamily="50" charset="-128"/>
                <a:cs typeface="Meiryo UI" pitchFamily="50" charset="-128"/>
              </a:rPr>
              <a:t>③　きめる</a:t>
            </a:r>
          </a:p>
        </p:txBody>
      </p:sp>
    </p:spTree>
    <p:extLst>
      <p:ext uri="{BB962C8B-B14F-4D97-AF65-F5344CB8AC3E}">
        <p14:creationId xmlns:p14="http://schemas.microsoft.com/office/powerpoint/2010/main" val="149264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情報を見分けるコツ：②きく</a:t>
            </a:r>
          </a:p>
        </p:txBody>
      </p:sp>
      <p:sp>
        <p:nvSpPr>
          <p:cNvPr id="18"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a:solidFill>
                  <a:prstClr val="black"/>
                </a:solidFill>
              </a:rPr>
              <a:t>正確な情報を得るために、</a:t>
            </a:r>
            <a:r>
              <a:rPr lang="ja-JP" altLang="en-US" sz="1846"/>
              <a:t>医師や薬剤師に</a:t>
            </a:r>
            <a:r>
              <a:rPr lang="ja-JP" altLang="en-US" sz="1846">
                <a:solidFill>
                  <a:prstClr val="black"/>
                </a:solidFill>
              </a:rPr>
              <a:t>ぜひ聞いてください。</a:t>
            </a:r>
            <a:endParaRPr lang="en-US" altLang="ja-JP" sz="1846" kern="0">
              <a:solidFill>
                <a:prstClr val="black"/>
              </a:solidFill>
            </a:endParaRPr>
          </a:p>
        </p:txBody>
      </p:sp>
      <p:sp>
        <p:nvSpPr>
          <p:cNvPr id="2" name="スライド番号プレースホルダー 1">
            <a:extLst>
              <a:ext uri="{FF2B5EF4-FFF2-40B4-BE49-F238E27FC236}">
                <a16:creationId xmlns:a16="http://schemas.microsoft.com/office/drawing/2014/main" id="{DF7C4A92-9B39-48CA-A780-EADE403BE6FC}"/>
              </a:ext>
            </a:extLst>
          </p:cNvPr>
          <p:cNvSpPr>
            <a:spLocks noGrp="1"/>
          </p:cNvSpPr>
          <p:nvPr>
            <p:ph type="sldNum" sz="quarter" idx="12"/>
          </p:nvPr>
        </p:nvSpPr>
        <p:spPr/>
        <p:txBody>
          <a:bodyPr/>
          <a:lstStyle/>
          <a:p>
            <a:fld id="{8C00CA73-F1BD-48BC-8C9C-E0376374F70B}" type="slidenum">
              <a:rPr kumimoji="1" lang="ja-JP" altLang="en-US" smtClean="0"/>
              <a:t>19</a:t>
            </a:fld>
            <a:endParaRPr kumimoji="1" lang="ja-JP" altLang="en-US"/>
          </a:p>
        </p:txBody>
      </p:sp>
      <p:pic>
        <p:nvPicPr>
          <p:cNvPr id="4" name="図 3">
            <a:extLst>
              <a:ext uri="{FF2B5EF4-FFF2-40B4-BE49-F238E27FC236}">
                <a16:creationId xmlns:a16="http://schemas.microsoft.com/office/drawing/2014/main" id="{6118F828-58A8-4425-9E77-442F48ED21E8}"/>
              </a:ext>
            </a:extLst>
          </p:cNvPr>
          <p:cNvPicPr>
            <a:picLocks noChangeAspect="1"/>
          </p:cNvPicPr>
          <p:nvPr/>
        </p:nvPicPr>
        <p:blipFill>
          <a:blip r:embed="rId3"/>
          <a:stretch>
            <a:fillRect/>
          </a:stretch>
        </p:blipFill>
        <p:spPr>
          <a:xfrm>
            <a:off x="2497387" y="3090212"/>
            <a:ext cx="2372548" cy="2384221"/>
          </a:xfrm>
          <a:prstGeom prst="rect">
            <a:avLst/>
          </a:prstGeom>
        </p:spPr>
      </p:pic>
      <p:sp>
        <p:nvSpPr>
          <p:cNvPr id="10" name="角丸四角形吹き出し 9"/>
          <p:cNvSpPr/>
          <p:nvPr/>
        </p:nvSpPr>
        <p:spPr>
          <a:xfrm>
            <a:off x="298641" y="4646587"/>
            <a:ext cx="1933686" cy="1805701"/>
          </a:xfrm>
          <a:prstGeom prst="wedgeRoundRectCallout">
            <a:avLst>
              <a:gd name="adj1" fmla="val 66649"/>
              <a:gd name="adj2" fmla="val -4722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r>
              <a:rPr lang="ja-JP" altLang="en-US" sz="1662" dirty="0">
                <a:solidFill>
                  <a:prstClr val="black"/>
                </a:solidFill>
                <a:latin typeface="Franklin Gothic Medium"/>
                <a:ea typeface="Meiryo UI"/>
              </a:rPr>
              <a:t>雑誌に出ていた「飲んではいけない薬」を使っています。</a:t>
            </a:r>
            <a:endParaRPr lang="en-US" altLang="ja-JP" sz="1662" dirty="0">
              <a:solidFill>
                <a:prstClr val="black"/>
              </a:solidFill>
              <a:latin typeface="Franklin Gothic Medium"/>
              <a:ea typeface="Meiryo UI"/>
            </a:endParaRPr>
          </a:p>
          <a:p>
            <a:pPr algn="ctr" defTabSz="844083"/>
            <a:r>
              <a:rPr lang="ja-JP" altLang="en-US" sz="1662" dirty="0">
                <a:solidFill>
                  <a:prstClr val="black"/>
                </a:solidFill>
                <a:latin typeface="Franklin Gothic Medium"/>
                <a:ea typeface="Meiryo UI"/>
              </a:rPr>
              <a:t>この前の不調はあの薬のせいじゃないでしょうか・・</a:t>
            </a:r>
          </a:p>
        </p:txBody>
      </p:sp>
      <p:sp>
        <p:nvSpPr>
          <p:cNvPr id="13" name="角丸四角形吹き出し 12"/>
          <p:cNvSpPr/>
          <p:nvPr/>
        </p:nvSpPr>
        <p:spPr>
          <a:xfrm>
            <a:off x="1147582" y="1956485"/>
            <a:ext cx="2176581" cy="1013957"/>
          </a:xfrm>
          <a:prstGeom prst="wedgeRoundRectCallout">
            <a:avLst>
              <a:gd name="adj1" fmla="val 44091"/>
              <a:gd name="adj2" fmla="val 1216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ネットで△</a:t>
            </a:r>
            <a:r>
              <a:rPr lang="en-US" altLang="ja-JP" sz="1662">
                <a:solidFill>
                  <a:prstClr val="black"/>
                </a:solidFill>
                <a:latin typeface="Franklin Gothic Medium"/>
                <a:ea typeface="Meiryo UI"/>
              </a:rPr>
              <a:t>×</a:t>
            </a:r>
            <a:r>
              <a:rPr lang="ja-JP" altLang="en-US" sz="1662">
                <a:solidFill>
                  <a:prstClr val="black"/>
                </a:solidFill>
                <a:latin typeface="Franklin Gothic Medium"/>
                <a:ea typeface="Meiryo UI"/>
              </a:rPr>
              <a:t>薬は依存してやめられなくなると書かれていたん</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ですけど・・・</a:t>
            </a:r>
            <a:endParaRPr lang="en-US" altLang="ja-JP" sz="1662">
              <a:solidFill>
                <a:prstClr val="black"/>
              </a:solidFill>
              <a:latin typeface="Franklin Gothic Medium"/>
              <a:ea typeface="Meiryo UI"/>
            </a:endParaRPr>
          </a:p>
        </p:txBody>
      </p:sp>
      <p:sp>
        <p:nvSpPr>
          <p:cNvPr id="11" name="角丸四角形吹き出し 10"/>
          <p:cNvSpPr/>
          <p:nvPr/>
        </p:nvSpPr>
        <p:spPr>
          <a:xfrm>
            <a:off x="4058418" y="4574264"/>
            <a:ext cx="2234706" cy="1598433"/>
          </a:xfrm>
          <a:prstGeom prst="wedgeRoundRectCallout">
            <a:avLst>
              <a:gd name="adj1" fmla="val -68265"/>
              <a:gd name="adj2" fmla="val -4465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r>
              <a:rPr lang="ja-JP" altLang="en-US" sz="1662" dirty="0">
                <a:solidFill>
                  <a:prstClr val="black"/>
                </a:solidFill>
                <a:latin typeface="Franklin Gothic Medium"/>
                <a:ea typeface="Meiryo UI"/>
              </a:rPr>
              <a:t>この前タレントがテレビで薦めていたサプリ、友人の間でも評判で、使ってみようか迷っているのですが、先生はどう思いますか？</a:t>
            </a:r>
          </a:p>
        </p:txBody>
      </p:sp>
      <p:pic>
        <p:nvPicPr>
          <p:cNvPr id="12" name="図 11">
            <a:extLst>
              <a:ext uri="{FF2B5EF4-FFF2-40B4-BE49-F238E27FC236}">
                <a16:creationId xmlns:a16="http://schemas.microsoft.com/office/drawing/2014/main" id="{09EF4672-98A2-458C-AD13-7110B35ED651}"/>
              </a:ext>
            </a:extLst>
          </p:cNvPr>
          <p:cNvPicPr>
            <a:picLocks noChangeAspect="1"/>
          </p:cNvPicPr>
          <p:nvPr/>
        </p:nvPicPr>
        <p:blipFill>
          <a:blip r:embed="rId4"/>
          <a:stretch>
            <a:fillRect/>
          </a:stretch>
        </p:blipFill>
        <p:spPr>
          <a:xfrm>
            <a:off x="6451619" y="4421283"/>
            <a:ext cx="2587255" cy="2031005"/>
          </a:xfrm>
          <a:prstGeom prst="rect">
            <a:avLst/>
          </a:prstGeom>
        </p:spPr>
      </p:pic>
      <p:pic>
        <p:nvPicPr>
          <p:cNvPr id="17" name="図 16">
            <a:extLst>
              <a:ext uri="{FF2B5EF4-FFF2-40B4-BE49-F238E27FC236}">
                <a16:creationId xmlns:a16="http://schemas.microsoft.com/office/drawing/2014/main" id="{C04AA251-5BC6-4B8F-9E13-B447F814709B}"/>
              </a:ext>
            </a:extLst>
          </p:cNvPr>
          <p:cNvPicPr>
            <a:picLocks noChangeAspect="1"/>
          </p:cNvPicPr>
          <p:nvPr/>
        </p:nvPicPr>
        <p:blipFill>
          <a:blip r:embed="rId5"/>
          <a:stretch>
            <a:fillRect/>
          </a:stretch>
        </p:blipFill>
        <p:spPr>
          <a:xfrm>
            <a:off x="6347982" y="2353056"/>
            <a:ext cx="2388839" cy="1752150"/>
          </a:xfrm>
          <a:prstGeom prst="rect">
            <a:avLst/>
          </a:prstGeom>
        </p:spPr>
      </p:pic>
      <p:sp>
        <p:nvSpPr>
          <p:cNvPr id="9" name="角丸四角形吹き出し 8"/>
          <p:cNvSpPr/>
          <p:nvPr/>
        </p:nvSpPr>
        <p:spPr>
          <a:xfrm>
            <a:off x="4390451" y="1893200"/>
            <a:ext cx="2222553" cy="1354618"/>
          </a:xfrm>
          <a:prstGeom prst="wedgeRoundRectCallout">
            <a:avLst>
              <a:gd name="adj1" fmla="val -37906"/>
              <a:gd name="adj2" fmla="val 877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r>
              <a:rPr lang="ja-JP" altLang="en-US" sz="1662">
                <a:solidFill>
                  <a:prstClr val="black"/>
                </a:solidFill>
                <a:latin typeface="Franklin Gothic Medium"/>
                <a:ea typeface="Meiryo UI"/>
              </a:rPr>
              <a:t>凄い効果の○○薬があるらしいのですが、</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僕にも効きますか？</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副作用やデメリットはありますか？</a:t>
            </a:r>
            <a:endParaRPr lang="en-US" altLang="ja-JP" sz="1662">
              <a:solidFill>
                <a:prstClr val="black"/>
              </a:solidFill>
              <a:latin typeface="Franklin Gothic Medium"/>
              <a:ea typeface="Meiryo UI"/>
            </a:endParaRPr>
          </a:p>
        </p:txBody>
      </p:sp>
      <p:sp>
        <p:nvSpPr>
          <p:cNvPr id="3" name="角丸四角形吹き出し 9">
            <a:extLst>
              <a:ext uri="{FF2B5EF4-FFF2-40B4-BE49-F238E27FC236}">
                <a16:creationId xmlns:a16="http://schemas.microsoft.com/office/drawing/2014/main" id="{E9228C80-006C-379E-B511-5913D0E124E4}"/>
              </a:ext>
            </a:extLst>
          </p:cNvPr>
          <p:cNvSpPr/>
          <p:nvPr/>
        </p:nvSpPr>
        <p:spPr>
          <a:xfrm>
            <a:off x="233397" y="3090212"/>
            <a:ext cx="2151032" cy="1299435"/>
          </a:xfrm>
          <a:prstGeom prst="wedgeRoundRectCallout">
            <a:avLst>
              <a:gd name="adj1" fmla="val 73203"/>
              <a:gd name="adj2" fmla="val 1560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44083"/>
            <a:r>
              <a:rPr lang="en-US" altLang="ja-JP" sz="1660">
                <a:solidFill>
                  <a:schemeClr val="tx1"/>
                </a:solidFill>
              </a:rPr>
              <a:t>AI</a:t>
            </a:r>
            <a:r>
              <a:rPr lang="ja-JP" altLang="en-US" sz="1660">
                <a:solidFill>
                  <a:schemeClr val="tx1"/>
                </a:solidFill>
              </a:rPr>
              <a:t>は間違った情報を示すこともあると聞きました。何が根拠がわからないところもちょっと心配です。</a:t>
            </a:r>
            <a:endParaRPr lang="en-US" altLang="ja-JP" sz="1660">
              <a:solidFill>
                <a:schemeClr val="tx1"/>
              </a:solidFill>
            </a:endParaRPr>
          </a:p>
        </p:txBody>
      </p:sp>
    </p:spTree>
    <p:extLst>
      <p:ext uri="{BB962C8B-B14F-4D97-AF65-F5344CB8AC3E}">
        <p14:creationId xmlns:p14="http://schemas.microsoft.com/office/powerpoint/2010/main" val="395322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497B95-7A22-4838-A264-758AC2F8F925}"/>
              </a:ext>
            </a:extLst>
          </p:cNvPr>
          <p:cNvPicPr>
            <a:picLocks noChangeAspect="1"/>
          </p:cNvPicPr>
          <p:nvPr/>
        </p:nvPicPr>
        <p:blipFill>
          <a:blip r:embed="rId3"/>
          <a:stretch>
            <a:fillRect/>
          </a:stretch>
        </p:blipFill>
        <p:spPr>
          <a:xfrm>
            <a:off x="3174036" y="1583888"/>
            <a:ext cx="5940745" cy="4998304"/>
          </a:xfrm>
          <a:prstGeom prst="rect">
            <a:avLst/>
          </a:prstGeom>
        </p:spPr>
      </p:pic>
      <p:sp>
        <p:nvSpPr>
          <p:cNvPr id="8"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0"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雑誌記事の例：こんな記事を目にしたら、どう思いますか？</a:t>
            </a:r>
          </a:p>
        </p:txBody>
      </p:sp>
      <p:sp>
        <p:nvSpPr>
          <p:cNvPr id="11" name="コンテンツ プレースホルダー 18"/>
          <p:cNvSpPr txBox="1">
            <a:spLocks/>
          </p:cNvSpPr>
          <p:nvPr/>
        </p:nvSpPr>
        <p:spPr>
          <a:xfrm>
            <a:off x="298641" y="1160996"/>
            <a:ext cx="8641218" cy="498462"/>
          </a:xfrm>
          <a:prstGeom prst="rect">
            <a:avLst/>
          </a:prstGeom>
          <a:ln>
            <a:solidFill>
              <a:srgbClr val="000000"/>
            </a:solidFill>
          </a:ln>
        </p:spPr>
        <p:txBody>
          <a:bodyPr lIns="91440" tIns="45720" rIns="91440" bIns="45720"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230" indent="-316230" defTabSz="844083">
              <a:defRPr/>
            </a:pPr>
            <a:r>
              <a:rPr lang="ja-JP" altLang="en-US" sz="1800" kern="0">
                <a:solidFill>
                  <a:prstClr val="black"/>
                </a:solidFill>
                <a:latin typeface="Meiryo UI"/>
                <a:ea typeface="Meiryo UI"/>
              </a:rPr>
              <a:t>世の中にはさまざまな医療情報が</a:t>
            </a:r>
            <a:r>
              <a:rPr lang="ja-JP" altLang="en-US" sz="1800" kern="0">
                <a:latin typeface="Meiryo UI"/>
                <a:ea typeface="Meiryo UI"/>
              </a:rPr>
              <a:t>あふ</a:t>
            </a:r>
            <a:r>
              <a:rPr lang="ja-JP" altLang="en-US" sz="1800" kern="0">
                <a:solidFill>
                  <a:prstClr val="black"/>
                </a:solidFill>
                <a:latin typeface="Meiryo UI"/>
                <a:ea typeface="Meiryo UI"/>
              </a:rPr>
              <a:t>れています。少し立ち止まって考えてみましょう。</a:t>
            </a:r>
            <a:endParaRPr lang="en-US" altLang="ja-JP" sz="1800" kern="0">
              <a:solidFill>
                <a:prstClr val="black"/>
              </a:solidFill>
              <a:latin typeface="Meiryo UI"/>
              <a:ea typeface="Meiryo UI"/>
            </a:endParaRPr>
          </a:p>
        </p:txBody>
      </p:sp>
      <p:sp>
        <p:nvSpPr>
          <p:cNvPr id="2" name="スライド番号プレースホルダー 1">
            <a:extLst>
              <a:ext uri="{FF2B5EF4-FFF2-40B4-BE49-F238E27FC236}">
                <a16:creationId xmlns:a16="http://schemas.microsoft.com/office/drawing/2014/main" id="{8C2A6BFC-4BED-4C6E-83EC-72CD5356C2D9}"/>
              </a:ext>
            </a:extLst>
          </p:cNvPr>
          <p:cNvSpPr>
            <a:spLocks noGrp="1"/>
          </p:cNvSpPr>
          <p:nvPr>
            <p:ph type="sldNum" sz="quarter" idx="12"/>
          </p:nvPr>
        </p:nvSpPr>
        <p:spPr/>
        <p:txBody>
          <a:bodyPr/>
          <a:lstStyle/>
          <a:p>
            <a:fld id="{8C00CA73-F1BD-48BC-8C9C-E0376374F70B}" type="slidenum">
              <a:rPr kumimoji="1" lang="ja-JP" altLang="en-US" smtClean="0"/>
              <a:t>2</a:t>
            </a:fld>
            <a:endParaRPr kumimoji="1" lang="ja-JP" altLang="en-US"/>
          </a:p>
        </p:txBody>
      </p:sp>
      <p:grpSp>
        <p:nvGrpSpPr>
          <p:cNvPr id="7" name="グループ化 6">
            <a:extLst>
              <a:ext uri="{FF2B5EF4-FFF2-40B4-BE49-F238E27FC236}">
                <a16:creationId xmlns:a16="http://schemas.microsoft.com/office/drawing/2014/main" id="{D051F39E-4D07-43F2-A5B2-FB69F9A44DE5}"/>
              </a:ext>
            </a:extLst>
          </p:cNvPr>
          <p:cNvGrpSpPr/>
          <p:nvPr/>
        </p:nvGrpSpPr>
        <p:grpSpPr>
          <a:xfrm rot="20703071">
            <a:off x="563800" y="2451491"/>
            <a:ext cx="2788279" cy="3903591"/>
            <a:chOff x="1259632" y="980728"/>
            <a:chExt cx="3960440" cy="5544616"/>
          </a:xfrm>
        </p:grpSpPr>
        <p:pic>
          <p:nvPicPr>
            <p:cNvPr id="9" name="Picture 4" descr="「晴れ間　写真　フリー」の画像検索結果">
              <a:extLst>
                <a:ext uri="{FF2B5EF4-FFF2-40B4-BE49-F238E27FC236}">
                  <a16:creationId xmlns:a16="http://schemas.microsoft.com/office/drawing/2014/main" id="{DB420DC1-267E-42F9-A225-065BEC007359}"/>
                </a:ext>
              </a:extLst>
            </p:cNvPr>
            <p:cNvPicPr>
              <a:picLocks noChangeAspect="1" noChangeArrowheads="1"/>
            </p:cNvPicPr>
            <p:nvPr/>
          </p:nvPicPr>
          <p:blipFill>
            <a:blip r:embed="rId4" cstate="print">
              <a:alphaModFix amt="17000"/>
              <a:extLst>
                <a:ext uri="{28A0092B-C50C-407E-A947-70E740481C1C}">
                  <a14:useLocalDpi xmlns:a14="http://schemas.microsoft.com/office/drawing/2010/main" val="0"/>
                </a:ext>
              </a:extLst>
            </a:blip>
            <a:srcRect/>
            <a:stretch>
              <a:fillRect/>
            </a:stretch>
          </p:blipFill>
          <p:spPr bwMode="auto">
            <a:xfrm>
              <a:off x="1259632" y="980728"/>
              <a:ext cx="3960440"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FE67029E-B515-4114-8A12-7DE170D7C639}"/>
                </a:ext>
              </a:extLst>
            </p:cNvPr>
            <p:cNvSpPr>
              <a:spLocks/>
            </p:cNvSpPr>
            <p:nvPr/>
          </p:nvSpPr>
          <p:spPr>
            <a:xfrm>
              <a:off x="1259632" y="980728"/>
              <a:ext cx="3960440" cy="5544616"/>
            </a:xfrm>
            <a:prstGeom prst="rect">
              <a:avLst/>
            </a:prstGeom>
            <a:solidFill>
              <a:schemeClr val="lt1">
                <a:alpha val="5000"/>
              </a:schemeClr>
            </a:solidFill>
            <a:ln>
              <a:noFill/>
            </a:ln>
          </p:spPr>
          <p:style>
            <a:lnRef idx="2">
              <a:schemeClr val="accent1"/>
            </a:lnRef>
            <a:fillRef idx="1">
              <a:schemeClr val="lt1"/>
            </a:fillRef>
            <a:effectRef idx="0">
              <a:schemeClr val="accent1"/>
            </a:effectRef>
            <a:fontRef idx="minor">
              <a:schemeClr val="dk1"/>
            </a:fontRef>
          </p:style>
          <p:txBody>
            <a:bodyPr vert="eaVert" rtlCol="0" anchor="ctr"/>
            <a:lstStyle/>
            <a:p>
              <a:pPr algn="just"/>
              <a:r>
                <a:rPr kumimoji="1" lang="ja-JP" altLang="en-US" sz="5400" dirty="0"/>
                <a:t>　</a:t>
              </a:r>
              <a:endParaRPr kumimoji="1" lang="en-US" altLang="ja-JP" sz="5400" dirty="0"/>
            </a:p>
            <a:p>
              <a:pPr algn="just"/>
              <a:r>
                <a:rPr kumimoji="1" lang="ja-JP" altLang="en-US" sz="4000" dirty="0">
                  <a:solidFill>
                    <a:schemeClr val="accent5">
                      <a:lumMod val="50000"/>
                    </a:schemeClr>
                  </a:solidFill>
                </a:rPr>
                <a:t> </a:t>
              </a:r>
              <a:r>
                <a:rPr kumimoji="1" lang="ja-JP" altLang="en-US" sz="3600" dirty="0">
                  <a:solidFill>
                    <a:schemeClr val="accent5">
                      <a:lumMod val="50000"/>
                    </a:schemeClr>
                  </a:solidFill>
                </a:rPr>
                <a:t>がん消滅</a:t>
              </a:r>
              <a:endParaRPr kumimoji="1" lang="en-US" altLang="ja-JP" sz="5400" dirty="0">
                <a:solidFill>
                  <a:schemeClr val="accent1">
                    <a:lumMod val="50000"/>
                  </a:schemeClr>
                </a:solidFill>
              </a:endParaRPr>
            </a:p>
            <a:p>
              <a:pPr algn="just"/>
              <a:endParaRPr kumimoji="1" lang="en-US" altLang="ja-JP" sz="2000" dirty="0">
                <a:solidFill>
                  <a:schemeClr val="accent1">
                    <a:lumMod val="50000"/>
                  </a:schemeClr>
                </a:solidFill>
              </a:endParaRPr>
            </a:p>
            <a:p>
              <a:pPr algn="just"/>
              <a:r>
                <a:rPr lang="ja-JP" altLang="en-US" dirty="0"/>
                <a:t>　　</a:t>
              </a:r>
              <a:r>
                <a:rPr lang="ja-JP" altLang="en-US" b="1" dirty="0"/>
                <a:t>奇跡の生還者　</a:t>
              </a:r>
              <a:endParaRPr lang="en-US" altLang="ja-JP" b="1" dirty="0"/>
            </a:p>
            <a:p>
              <a:pPr algn="just"/>
              <a:r>
                <a:rPr lang="ja-JP" altLang="en-US" dirty="0"/>
                <a:t>　　　　根絶 完治男</a:t>
              </a:r>
              <a:r>
                <a:rPr kumimoji="1" lang="ja-JP" altLang="en-US" sz="2000" dirty="0">
                  <a:solidFill>
                    <a:schemeClr val="accent1">
                      <a:lumMod val="50000"/>
                    </a:schemeClr>
                  </a:solidFill>
                </a:rPr>
                <a:t>　</a:t>
              </a:r>
            </a:p>
          </p:txBody>
        </p:sp>
        <p:sp>
          <p:nvSpPr>
            <p:cNvPr id="13" name="正方形/長方形 12">
              <a:extLst>
                <a:ext uri="{FF2B5EF4-FFF2-40B4-BE49-F238E27FC236}">
                  <a16:creationId xmlns:a16="http://schemas.microsoft.com/office/drawing/2014/main" id="{4B4F836A-0040-4628-B94F-C35B784A6C23}"/>
                </a:ext>
              </a:extLst>
            </p:cNvPr>
            <p:cNvSpPr/>
            <p:nvPr/>
          </p:nvSpPr>
          <p:spPr>
            <a:xfrm>
              <a:off x="1259632" y="4725144"/>
              <a:ext cx="3960440" cy="18002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r>
                <a:rPr kumimoji="1" lang="ja-JP" altLang="en-US" sz="1100"/>
                <a:t>最新研究を徹底解説</a:t>
              </a:r>
              <a:endParaRPr kumimoji="1" lang="en-US" altLang="ja-JP" sz="2000"/>
            </a:p>
            <a:p>
              <a:r>
                <a:rPr kumimoji="1" lang="ja-JP" altLang="en-US" sz="2800"/>
                <a:t>薬との決別</a:t>
              </a:r>
              <a:endParaRPr kumimoji="1" lang="en-US" altLang="ja-JP" sz="2800"/>
            </a:p>
            <a:p>
              <a:r>
                <a:rPr kumimoji="1" lang="ja-JP" altLang="en-US" sz="1200"/>
                <a:t>薬に頼らなければ</a:t>
              </a:r>
              <a:endParaRPr kumimoji="1" lang="en-US" altLang="ja-JP" sz="1200"/>
            </a:p>
            <a:p>
              <a:r>
                <a:rPr lang="ja-JP" altLang="en-US" sz="1200"/>
                <a:t>がんは自然に消滅する</a:t>
              </a:r>
              <a:endParaRPr kumimoji="1" lang="ja-JP" altLang="en-US" sz="1200"/>
            </a:p>
          </p:txBody>
        </p:sp>
        <p:sp>
          <p:nvSpPr>
            <p:cNvPr id="14" name="正方形/長方形 13">
              <a:extLst>
                <a:ext uri="{FF2B5EF4-FFF2-40B4-BE49-F238E27FC236}">
                  <a16:creationId xmlns:a16="http://schemas.microsoft.com/office/drawing/2014/main" id="{8CF59E03-92F6-47D4-B085-6BD01DBD0B3E}"/>
                </a:ext>
              </a:extLst>
            </p:cNvPr>
            <p:cNvSpPr/>
            <p:nvPr/>
          </p:nvSpPr>
          <p:spPr>
            <a:xfrm>
              <a:off x="3851920" y="5085184"/>
              <a:ext cx="1152128" cy="10801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a:t>累計</a:t>
              </a:r>
              <a:endParaRPr lang="en-US" altLang="ja-JP" sz="1600"/>
            </a:p>
            <a:p>
              <a:pPr algn="ctr"/>
              <a:r>
                <a:rPr lang="en-US" altLang="ja-JP" sz="1600"/>
                <a:t>5</a:t>
              </a:r>
              <a:r>
                <a:rPr lang="ja-JP" altLang="en-US" sz="1600"/>
                <a:t>万部</a:t>
              </a:r>
              <a:endParaRPr lang="en-US" altLang="ja-JP" sz="1600"/>
            </a:p>
            <a:p>
              <a:pPr algn="ctr"/>
              <a:r>
                <a:rPr kumimoji="1" lang="ja-JP" altLang="en-US" sz="1600"/>
                <a:t>突破</a:t>
              </a:r>
              <a:endParaRPr kumimoji="1" lang="ja-JP" altLang="en-US"/>
            </a:p>
          </p:txBody>
        </p:sp>
      </p:grpSp>
      <p:sp>
        <p:nvSpPr>
          <p:cNvPr id="3" name="テキスト ボックス 2">
            <a:extLst>
              <a:ext uri="{FF2B5EF4-FFF2-40B4-BE49-F238E27FC236}">
                <a16:creationId xmlns:a16="http://schemas.microsoft.com/office/drawing/2014/main" id="{9A6BA674-259F-F6F9-A8A8-13D8FA905C27}"/>
              </a:ext>
            </a:extLst>
          </p:cNvPr>
          <p:cNvSpPr txBox="1"/>
          <p:nvPr/>
        </p:nvSpPr>
        <p:spPr>
          <a:xfrm>
            <a:off x="3311210" y="6279323"/>
            <a:ext cx="2883675" cy="369332"/>
          </a:xfrm>
          <a:prstGeom prst="rect">
            <a:avLst/>
          </a:prstGeom>
          <a:noFill/>
        </p:spPr>
        <p:txBody>
          <a:bodyPr wrap="square" rtlCol="0">
            <a:spAutoFit/>
          </a:bodyPr>
          <a:lstStyle/>
          <a:p>
            <a:r>
              <a:rPr kumimoji="1" lang="ja-JP" altLang="en-US"/>
              <a:t>＊この画像は架空のものです</a:t>
            </a:r>
          </a:p>
        </p:txBody>
      </p:sp>
    </p:spTree>
    <p:extLst>
      <p:ext uri="{BB962C8B-B14F-4D97-AF65-F5344CB8AC3E}">
        <p14:creationId xmlns:p14="http://schemas.microsoft.com/office/powerpoint/2010/main" val="417462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専門家に聞く②かかりつけ医師・薬剤師</a:t>
            </a:r>
          </a:p>
        </p:txBody>
      </p:sp>
      <p:sp>
        <p:nvSpPr>
          <p:cNvPr id="19" name="コンテンツ プレースホルダー 18"/>
          <p:cNvSpPr txBox="1">
            <a:spLocks/>
          </p:cNvSpPr>
          <p:nvPr/>
        </p:nvSpPr>
        <p:spPr>
          <a:xfrm>
            <a:off x="298641" y="1019980"/>
            <a:ext cx="8641218" cy="639478"/>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00" dirty="0">
                <a:solidFill>
                  <a:prstClr val="black"/>
                </a:solidFill>
              </a:rPr>
              <a:t>一人ひとりの個性にかなった</a:t>
            </a:r>
            <a:r>
              <a:rPr lang="ja-JP" altLang="en-US" sz="1800" i="1" dirty="0">
                <a:solidFill>
                  <a:prstClr val="black"/>
                </a:solidFill>
              </a:rPr>
              <a:t>医療</a:t>
            </a:r>
            <a:r>
              <a:rPr lang="ja-JP" altLang="en-US" sz="1800" dirty="0">
                <a:solidFill>
                  <a:prstClr val="black"/>
                </a:solidFill>
              </a:rPr>
              <a:t>を行うことが大切です。</a:t>
            </a:r>
            <a:endParaRPr lang="en-US" altLang="ja-JP" sz="1800" kern="0" dirty="0">
              <a:solidFill>
                <a:prstClr val="black"/>
              </a:solidFill>
            </a:endParaRPr>
          </a:p>
          <a:p>
            <a:pPr marL="316531" indent="-316531" defTabSz="844083">
              <a:defRPr/>
            </a:pPr>
            <a:r>
              <a:rPr lang="ja-JP" altLang="en-US" sz="1800" dirty="0">
                <a:solidFill>
                  <a:prstClr val="black"/>
                </a:solidFill>
              </a:rPr>
              <a:t>医師や薬剤師には薬や健康のことで疑問や困ったことがあった時、</a:t>
            </a:r>
            <a:r>
              <a:rPr lang="ja-JP" altLang="en-US" sz="1800" i="1" dirty="0">
                <a:solidFill>
                  <a:prstClr val="black"/>
                </a:solidFill>
              </a:rPr>
              <a:t>相談</a:t>
            </a:r>
            <a:r>
              <a:rPr lang="ja-JP" altLang="en-US" sz="1800" dirty="0">
                <a:solidFill>
                  <a:prstClr val="black"/>
                </a:solidFill>
              </a:rPr>
              <a:t>することができます。</a:t>
            </a:r>
            <a:endParaRPr lang="en-US" altLang="ja-JP" sz="1800" kern="0" dirty="0">
              <a:solidFill>
                <a:prstClr val="black"/>
              </a:solidFill>
            </a:endParaRPr>
          </a:p>
        </p:txBody>
      </p:sp>
      <p:sp>
        <p:nvSpPr>
          <p:cNvPr id="8" name="正方形/長方形 7"/>
          <p:cNvSpPr/>
          <p:nvPr/>
        </p:nvSpPr>
        <p:spPr>
          <a:xfrm>
            <a:off x="302336" y="5707320"/>
            <a:ext cx="8841664" cy="1107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84406" tIns="42203" rIns="84406" bIns="42203" anchor="t">
            <a:spAutoFit/>
          </a:bodyPr>
          <a:lstStyle/>
          <a:p>
            <a:pPr defTabSz="844083"/>
            <a:r>
              <a:rPr lang="ja-JP" altLang="en-US" sz="2215" b="1" u="sng" dirty="0">
                <a:solidFill>
                  <a:prstClr val="black"/>
                </a:solidFill>
                <a:latin typeface="Franklin Gothic Medium"/>
                <a:ea typeface="Meiryo UI"/>
              </a:rPr>
              <a:t>病気や治療には個人差があり、さまざまな専門家がサポートしてくれます。</a:t>
            </a:r>
            <a:endParaRPr lang="en-US" altLang="ja-JP" sz="2215" b="1" u="sng" dirty="0">
              <a:solidFill>
                <a:prstClr val="black"/>
              </a:solidFill>
              <a:latin typeface="Franklin Gothic Medium"/>
              <a:ea typeface="Meiryo UI"/>
            </a:endParaRPr>
          </a:p>
          <a:p>
            <a:pPr defTabSz="844083"/>
            <a:r>
              <a:rPr lang="ja-JP" altLang="en-US" sz="2215" b="1" u="sng" dirty="0">
                <a:solidFill>
                  <a:prstClr val="black"/>
                </a:solidFill>
                <a:latin typeface="Franklin Gothic Medium"/>
                <a:ea typeface="Meiryo UI"/>
              </a:rPr>
              <a:t>分からない、不安なこと、困っていることなどがあれば、専門家に聞きましょう。</a:t>
            </a:r>
            <a:endParaRPr lang="en-US" altLang="ja-JP" sz="2215" b="1" u="sng" dirty="0">
              <a:solidFill>
                <a:prstClr val="black"/>
              </a:solidFill>
              <a:latin typeface="Franklin Gothic Medium"/>
              <a:ea typeface="Meiryo UI"/>
            </a:endParaRPr>
          </a:p>
          <a:p>
            <a:pPr defTabSz="844083"/>
            <a:r>
              <a:rPr lang="ja-JP" altLang="en-US" sz="2200" b="1" u="sng" dirty="0">
                <a:solidFill>
                  <a:schemeClr val="tx1"/>
                </a:solidFill>
                <a:latin typeface="Franklin Gothic Medium"/>
                <a:ea typeface="Meiryo UI"/>
              </a:rPr>
              <a:t>処方された医薬品については、指示されたとおりに使いましょう。</a:t>
            </a:r>
          </a:p>
        </p:txBody>
      </p:sp>
      <p:sp>
        <p:nvSpPr>
          <p:cNvPr id="2" name="スライド番号プレースホルダー 1">
            <a:extLst>
              <a:ext uri="{FF2B5EF4-FFF2-40B4-BE49-F238E27FC236}">
                <a16:creationId xmlns:a16="http://schemas.microsoft.com/office/drawing/2014/main" id="{A4D003BC-A7C4-482F-9256-CA0E746EC307}"/>
              </a:ext>
            </a:extLst>
          </p:cNvPr>
          <p:cNvSpPr>
            <a:spLocks noGrp="1"/>
          </p:cNvSpPr>
          <p:nvPr>
            <p:ph type="sldNum" sz="quarter" idx="12"/>
          </p:nvPr>
        </p:nvSpPr>
        <p:spPr/>
        <p:txBody>
          <a:bodyPr/>
          <a:lstStyle/>
          <a:p>
            <a:fld id="{8C00CA73-F1BD-48BC-8C9C-E0376374F70B}" type="slidenum">
              <a:rPr kumimoji="1" lang="ja-JP" altLang="en-US" smtClean="0"/>
              <a:t>20</a:t>
            </a:fld>
            <a:endParaRPr kumimoji="1" lang="ja-JP" altLang="en-US"/>
          </a:p>
        </p:txBody>
      </p:sp>
      <p:pic>
        <p:nvPicPr>
          <p:cNvPr id="7" name="図 6">
            <a:extLst>
              <a:ext uri="{FF2B5EF4-FFF2-40B4-BE49-F238E27FC236}">
                <a16:creationId xmlns:a16="http://schemas.microsoft.com/office/drawing/2014/main" id="{6B705B88-8E6B-4C53-848A-6A514E7A4450}"/>
              </a:ext>
            </a:extLst>
          </p:cNvPr>
          <p:cNvPicPr>
            <a:picLocks noChangeAspect="1"/>
          </p:cNvPicPr>
          <p:nvPr/>
        </p:nvPicPr>
        <p:blipFill>
          <a:blip r:embed="rId3"/>
          <a:stretch>
            <a:fillRect/>
          </a:stretch>
        </p:blipFill>
        <p:spPr>
          <a:xfrm>
            <a:off x="752100" y="4242617"/>
            <a:ext cx="1807576" cy="1416289"/>
          </a:xfrm>
          <a:prstGeom prst="rect">
            <a:avLst/>
          </a:prstGeom>
        </p:spPr>
      </p:pic>
      <p:pic>
        <p:nvPicPr>
          <p:cNvPr id="9" name="図 8">
            <a:extLst>
              <a:ext uri="{FF2B5EF4-FFF2-40B4-BE49-F238E27FC236}">
                <a16:creationId xmlns:a16="http://schemas.microsoft.com/office/drawing/2014/main" id="{21CB33CD-C5E6-4164-8D2F-8611A4E59680}"/>
              </a:ext>
            </a:extLst>
          </p:cNvPr>
          <p:cNvPicPr>
            <a:picLocks noChangeAspect="1"/>
          </p:cNvPicPr>
          <p:nvPr/>
        </p:nvPicPr>
        <p:blipFill>
          <a:blip r:embed="rId4"/>
          <a:stretch>
            <a:fillRect/>
          </a:stretch>
        </p:blipFill>
        <p:spPr>
          <a:xfrm>
            <a:off x="2731008" y="4236364"/>
            <a:ext cx="2080986" cy="1523580"/>
          </a:xfrm>
          <a:prstGeom prst="rect">
            <a:avLst/>
          </a:prstGeom>
        </p:spPr>
      </p:pic>
      <p:sp>
        <p:nvSpPr>
          <p:cNvPr id="12" name="四角形: 角を丸くする 11">
            <a:extLst>
              <a:ext uri="{FF2B5EF4-FFF2-40B4-BE49-F238E27FC236}">
                <a16:creationId xmlns:a16="http://schemas.microsoft.com/office/drawing/2014/main" id="{9EF56221-DDC0-4877-A6CB-57B6EE79F8DA}"/>
              </a:ext>
            </a:extLst>
          </p:cNvPr>
          <p:cNvSpPr/>
          <p:nvPr/>
        </p:nvSpPr>
        <p:spPr>
          <a:xfrm>
            <a:off x="4669536" y="5454449"/>
            <a:ext cx="4608576" cy="204457"/>
          </a:xfrm>
          <a:prstGeom prst="round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日本薬剤師会ホームページより（</a:t>
            </a:r>
            <a:r>
              <a:rPr kumimoji="1" lang="en-US" altLang="ja-JP" sz="1000">
                <a:solidFill>
                  <a:schemeClr val="tx1"/>
                </a:solidFill>
                <a:hlinkClick r:id="rId5"/>
              </a:rPr>
              <a:t>https://www.nichiyaku.or.jp/kakaritsuke/</a:t>
            </a:r>
            <a:r>
              <a:rPr kumimoji="1" lang="ja-JP" altLang="en-US" sz="1000">
                <a:solidFill>
                  <a:schemeClr val="tx1"/>
                </a:solidFill>
              </a:rPr>
              <a:t>）</a:t>
            </a:r>
          </a:p>
        </p:txBody>
      </p:sp>
      <p:pic>
        <p:nvPicPr>
          <p:cNvPr id="13" name="図 12">
            <a:extLst>
              <a:ext uri="{FF2B5EF4-FFF2-40B4-BE49-F238E27FC236}">
                <a16:creationId xmlns:a16="http://schemas.microsoft.com/office/drawing/2014/main" id="{47818435-D6AC-3915-ECDD-B3BC02B35D8F}"/>
              </a:ext>
            </a:extLst>
          </p:cNvPr>
          <p:cNvPicPr>
            <a:picLocks noChangeAspect="1"/>
          </p:cNvPicPr>
          <p:nvPr/>
        </p:nvPicPr>
        <p:blipFill>
          <a:blip r:embed="rId6"/>
          <a:stretch>
            <a:fillRect/>
          </a:stretch>
        </p:blipFill>
        <p:spPr>
          <a:xfrm>
            <a:off x="5122994" y="3385347"/>
            <a:ext cx="3816866" cy="1952244"/>
          </a:xfrm>
          <a:prstGeom prst="rect">
            <a:avLst/>
          </a:prstGeom>
        </p:spPr>
      </p:pic>
      <p:pic>
        <p:nvPicPr>
          <p:cNvPr id="15" name="図 14" descr="テキスト&#10;&#10;AI 生成コンテンツは誤りを含む可能性があります。">
            <a:extLst>
              <a:ext uri="{FF2B5EF4-FFF2-40B4-BE49-F238E27FC236}">
                <a16:creationId xmlns:a16="http://schemas.microsoft.com/office/drawing/2014/main" id="{AF4B3072-3AC9-B682-8C74-25206BAA547F}"/>
              </a:ext>
            </a:extLst>
          </p:cNvPr>
          <p:cNvPicPr>
            <a:picLocks noChangeAspect="1"/>
          </p:cNvPicPr>
          <p:nvPr/>
        </p:nvPicPr>
        <p:blipFill>
          <a:blip r:embed="rId7"/>
          <a:stretch>
            <a:fillRect/>
          </a:stretch>
        </p:blipFill>
        <p:spPr>
          <a:xfrm>
            <a:off x="213408" y="1707872"/>
            <a:ext cx="6135032" cy="1677474"/>
          </a:xfrm>
          <a:prstGeom prst="rect">
            <a:avLst/>
          </a:prstGeom>
        </p:spPr>
      </p:pic>
      <p:sp>
        <p:nvSpPr>
          <p:cNvPr id="4" name="四角形: 角を丸くする 3">
            <a:extLst>
              <a:ext uri="{FF2B5EF4-FFF2-40B4-BE49-F238E27FC236}">
                <a16:creationId xmlns:a16="http://schemas.microsoft.com/office/drawing/2014/main" id="{F530A51D-A460-4331-F14D-41101032948C}"/>
              </a:ext>
            </a:extLst>
          </p:cNvPr>
          <p:cNvSpPr/>
          <p:nvPr/>
        </p:nvSpPr>
        <p:spPr>
          <a:xfrm>
            <a:off x="0" y="3298530"/>
            <a:ext cx="5720576" cy="574956"/>
          </a:xfrm>
          <a:prstGeom prst="round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50" dirty="0">
                <a:solidFill>
                  <a:prstClr val="black"/>
                </a:solidFill>
                <a:latin typeface="Franklin Gothic Medium"/>
                <a:ea typeface="Meiryo UI"/>
              </a:rPr>
              <a:t>日本医師会ホームページより（</a:t>
            </a:r>
            <a:r>
              <a:rPr lang="en-US" altLang="ja-JP" sz="950" u="sng" dirty="0">
                <a:hlinkClick r:id="rId8"/>
              </a:rPr>
              <a:t>https://www.med.or.jp/dl-med/etc/iken/20260206_koukoku.pdf</a:t>
            </a:r>
            <a:r>
              <a:rPr lang="ja-JP" altLang="en-US" sz="950" dirty="0">
                <a:solidFill>
                  <a:prstClr val="black"/>
                </a:solidFill>
                <a:latin typeface="Franklin Gothic Medium"/>
                <a:ea typeface="Meiryo UI"/>
              </a:rPr>
              <a:t>）</a:t>
            </a:r>
          </a:p>
        </p:txBody>
      </p:sp>
    </p:spTree>
    <p:extLst>
      <p:ext uri="{BB962C8B-B14F-4D97-AF65-F5344CB8AC3E}">
        <p14:creationId xmlns:p14="http://schemas.microsoft.com/office/powerpoint/2010/main" val="130051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情報を見分けるコツ：③きめる</a:t>
            </a:r>
          </a:p>
        </p:txBody>
      </p:sp>
      <p:sp>
        <p:nvSpPr>
          <p:cNvPr id="18"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a:solidFill>
                  <a:prstClr val="black"/>
                </a:solidFill>
              </a:rPr>
              <a:t>自分の健康は自分の問題です。人任せにするのではなく、しっかり向き合いましょう。</a:t>
            </a:r>
            <a:endParaRPr lang="en-US" altLang="ja-JP" sz="1846" kern="0">
              <a:solidFill>
                <a:prstClr val="black"/>
              </a:solidFill>
            </a:endParaRPr>
          </a:p>
        </p:txBody>
      </p:sp>
      <p:sp>
        <p:nvSpPr>
          <p:cNvPr id="2" name="スライド番号プレースホルダー 1">
            <a:extLst>
              <a:ext uri="{FF2B5EF4-FFF2-40B4-BE49-F238E27FC236}">
                <a16:creationId xmlns:a16="http://schemas.microsoft.com/office/drawing/2014/main" id="{91590311-90EA-49A3-B601-C6E72E702EA7}"/>
              </a:ext>
            </a:extLst>
          </p:cNvPr>
          <p:cNvSpPr>
            <a:spLocks noGrp="1"/>
          </p:cNvSpPr>
          <p:nvPr>
            <p:ph type="sldNum" sz="quarter" idx="12"/>
          </p:nvPr>
        </p:nvSpPr>
        <p:spPr/>
        <p:txBody>
          <a:bodyPr/>
          <a:lstStyle/>
          <a:p>
            <a:fld id="{8C00CA73-F1BD-48BC-8C9C-E0376374F70B}" type="slidenum">
              <a:rPr kumimoji="1" lang="ja-JP" altLang="en-US" smtClean="0"/>
              <a:t>21</a:t>
            </a:fld>
            <a:endParaRPr kumimoji="1" lang="ja-JP" altLang="en-US"/>
          </a:p>
        </p:txBody>
      </p:sp>
      <p:sp>
        <p:nvSpPr>
          <p:cNvPr id="3" name="タイトル 2">
            <a:extLst>
              <a:ext uri="{FF2B5EF4-FFF2-40B4-BE49-F238E27FC236}">
                <a16:creationId xmlns:a16="http://schemas.microsoft.com/office/drawing/2014/main" id="{0E9081C5-E6A0-438D-A567-E786E341ED30}"/>
              </a:ext>
            </a:extLst>
          </p:cNvPr>
          <p:cNvSpPr txBox="1">
            <a:spLocks/>
          </p:cNvSpPr>
          <p:nvPr/>
        </p:nvSpPr>
        <p:spPr>
          <a:xfrm>
            <a:off x="2502607" y="1965494"/>
            <a:ext cx="3925902" cy="3635543"/>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a:solidFill>
                  <a:schemeClr val="bg1">
                    <a:lumMod val="75000"/>
                  </a:schemeClr>
                </a:solidFill>
                <a:latin typeface="Meiryo UI" pitchFamily="50" charset="-128"/>
                <a:ea typeface="Meiryo UI" pitchFamily="50" charset="-128"/>
                <a:cs typeface="Meiryo UI" pitchFamily="50" charset="-128"/>
              </a:rPr>
              <a:t>①　みきわめる</a:t>
            </a:r>
            <a:endParaRPr lang="en-US" altLang="ja-JP" sz="5539" b="1">
              <a:solidFill>
                <a:schemeClr val="bg1">
                  <a:lumMod val="75000"/>
                </a:schemeClr>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schemeClr val="bg1">
                    <a:lumMod val="75000"/>
                  </a:schemeClr>
                </a:solidFill>
                <a:latin typeface="Meiryo UI" pitchFamily="50" charset="-128"/>
                <a:ea typeface="Meiryo UI" pitchFamily="50" charset="-128"/>
                <a:cs typeface="Meiryo UI" pitchFamily="50" charset="-128"/>
              </a:rPr>
              <a:t>②　きく</a:t>
            </a:r>
            <a:endParaRPr lang="en-US" altLang="ja-JP" sz="5539" b="1">
              <a:solidFill>
                <a:schemeClr val="bg1">
                  <a:lumMod val="75000"/>
                </a:schemeClr>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③　</a:t>
            </a:r>
            <a:r>
              <a:rPr lang="ja-JP" altLang="en-US" sz="5539" b="1">
                <a:solidFill>
                  <a:srgbClr val="5B9BD5">
                    <a:lumMod val="75000"/>
                  </a:srgbClr>
                </a:solidFill>
                <a:latin typeface="Meiryo UI" pitchFamily="50" charset="-128"/>
                <a:ea typeface="Meiryo UI" pitchFamily="50" charset="-128"/>
                <a:cs typeface="Meiryo UI" pitchFamily="50" charset="-128"/>
              </a:rPr>
              <a:t>き</a:t>
            </a:r>
            <a:r>
              <a:rPr lang="ja-JP" altLang="en-US" sz="5539" b="1">
                <a:solidFill>
                  <a:srgbClr val="000000"/>
                </a:solidFill>
                <a:latin typeface="Meiryo UI" pitchFamily="50" charset="-128"/>
                <a:ea typeface="Meiryo UI" pitchFamily="50" charset="-128"/>
                <a:cs typeface="Meiryo UI" pitchFamily="50" charset="-128"/>
              </a:rPr>
              <a:t>める</a:t>
            </a:r>
          </a:p>
        </p:txBody>
      </p:sp>
    </p:spTree>
    <p:extLst>
      <p:ext uri="{BB962C8B-B14F-4D97-AF65-F5344CB8AC3E}">
        <p14:creationId xmlns:p14="http://schemas.microsoft.com/office/powerpoint/2010/main" val="75515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3124-4A5B-7667-76E6-D23471A7BCF9}"/>
            </a:ext>
          </a:extLst>
        </p:cNvPr>
        <p:cNvGrpSpPr/>
        <p:nvPr/>
      </p:nvGrpSpPr>
      <p:grpSpPr>
        <a:xfrm>
          <a:off x="0" y="0"/>
          <a:ext cx="0" cy="0"/>
          <a:chOff x="0" y="0"/>
          <a:chExt cx="0" cy="0"/>
        </a:xfrm>
      </p:grpSpPr>
      <p:pic>
        <p:nvPicPr>
          <p:cNvPr id="28" name="図 27">
            <a:extLst>
              <a:ext uri="{FF2B5EF4-FFF2-40B4-BE49-F238E27FC236}">
                <a16:creationId xmlns:a16="http://schemas.microsoft.com/office/drawing/2014/main" id="{3BE0A10B-5160-1B01-6F1B-7323124CADF1}"/>
              </a:ext>
            </a:extLst>
          </p:cNvPr>
          <p:cNvPicPr>
            <a:picLocks noChangeAspect="1"/>
          </p:cNvPicPr>
          <p:nvPr/>
        </p:nvPicPr>
        <p:blipFill>
          <a:blip r:embed="rId3"/>
          <a:stretch>
            <a:fillRect/>
          </a:stretch>
        </p:blipFill>
        <p:spPr>
          <a:xfrm>
            <a:off x="7814958" y="5723362"/>
            <a:ext cx="1316850" cy="1072989"/>
          </a:xfrm>
          <a:prstGeom prst="rect">
            <a:avLst/>
          </a:prstGeom>
        </p:spPr>
      </p:pic>
      <p:pic>
        <p:nvPicPr>
          <p:cNvPr id="27" name="図 26">
            <a:extLst>
              <a:ext uri="{FF2B5EF4-FFF2-40B4-BE49-F238E27FC236}">
                <a16:creationId xmlns:a16="http://schemas.microsoft.com/office/drawing/2014/main" id="{12CD7E09-643F-9B64-0203-AAFB0D021328}"/>
              </a:ext>
            </a:extLst>
          </p:cNvPr>
          <p:cNvPicPr>
            <a:picLocks noChangeAspect="1"/>
          </p:cNvPicPr>
          <p:nvPr/>
        </p:nvPicPr>
        <p:blipFill>
          <a:blip r:embed="rId4"/>
          <a:stretch>
            <a:fillRect/>
          </a:stretch>
        </p:blipFill>
        <p:spPr>
          <a:xfrm>
            <a:off x="1231393" y="5239547"/>
            <a:ext cx="1283978" cy="1310452"/>
          </a:xfrm>
          <a:prstGeom prst="rect">
            <a:avLst/>
          </a:prstGeom>
        </p:spPr>
      </p:pic>
      <p:pic>
        <p:nvPicPr>
          <p:cNvPr id="26" name="図 25">
            <a:extLst>
              <a:ext uri="{FF2B5EF4-FFF2-40B4-BE49-F238E27FC236}">
                <a16:creationId xmlns:a16="http://schemas.microsoft.com/office/drawing/2014/main" id="{768812D0-82D3-6BF8-8E26-4C0BC850CE5C}"/>
              </a:ext>
            </a:extLst>
          </p:cNvPr>
          <p:cNvPicPr>
            <a:picLocks noChangeAspect="1"/>
          </p:cNvPicPr>
          <p:nvPr/>
        </p:nvPicPr>
        <p:blipFill>
          <a:blip r:embed="rId5"/>
          <a:stretch>
            <a:fillRect/>
          </a:stretch>
        </p:blipFill>
        <p:spPr>
          <a:xfrm>
            <a:off x="9622" y="4486410"/>
            <a:ext cx="1382615" cy="1225570"/>
          </a:xfrm>
          <a:prstGeom prst="rect">
            <a:avLst/>
          </a:prstGeom>
        </p:spPr>
      </p:pic>
      <p:pic>
        <p:nvPicPr>
          <p:cNvPr id="11" name="図 10">
            <a:extLst>
              <a:ext uri="{FF2B5EF4-FFF2-40B4-BE49-F238E27FC236}">
                <a16:creationId xmlns:a16="http://schemas.microsoft.com/office/drawing/2014/main" id="{E2A0AAC1-8432-75E7-161B-AD2CD54BF766}"/>
              </a:ext>
            </a:extLst>
          </p:cNvPr>
          <p:cNvPicPr>
            <a:picLocks noChangeAspect="1"/>
          </p:cNvPicPr>
          <p:nvPr/>
        </p:nvPicPr>
        <p:blipFill>
          <a:blip r:embed="rId6"/>
          <a:stretch>
            <a:fillRect/>
          </a:stretch>
        </p:blipFill>
        <p:spPr>
          <a:xfrm>
            <a:off x="27242" y="1958749"/>
            <a:ext cx="1347790" cy="931901"/>
          </a:xfrm>
          <a:prstGeom prst="rect">
            <a:avLst/>
          </a:prstGeom>
        </p:spPr>
      </p:pic>
      <p:pic>
        <p:nvPicPr>
          <p:cNvPr id="6" name="図 5">
            <a:extLst>
              <a:ext uri="{FF2B5EF4-FFF2-40B4-BE49-F238E27FC236}">
                <a16:creationId xmlns:a16="http://schemas.microsoft.com/office/drawing/2014/main" id="{36711E5C-1111-AC02-5195-EC9EE74DBD8C}"/>
              </a:ext>
            </a:extLst>
          </p:cNvPr>
          <p:cNvPicPr>
            <a:picLocks noChangeAspect="1"/>
          </p:cNvPicPr>
          <p:nvPr/>
        </p:nvPicPr>
        <p:blipFill>
          <a:blip r:embed="rId7"/>
          <a:stretch>
            <a:fillRect/>
          </a:stretch>
        </p:blipFill>
        <p:spPr>
          <a:xfrm>
            <a:off x="2614008" y="3516570"/>
            <a:ext cx="3556250" cy="3184575"/>
          </a:xfrm>
          <a:prstGeom prst="rect">
            <a:avLst/>
          </a:prstGeom>
        </p:spPr>
      </p:pic>
      <p:sp>
        <p:nvSpPr>
          <p:cNvPr id="15" name="Rectangle 33">
            <a:extLst>
              <a:ext uri="{FF2B5EF4-FFF2-40B4-BE49-F238E27FC236}">
                <a16:creationId xmlns:a16="http://schemas.microsoft.com/office/drawing/2014/main" id="{E90CA10F-AB36-DBB7-26A4-3C8691B637B9}"/>
              </a:ext>
            </a:extLst>
          </p:cNvPr>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6" name="タイトル 2">
            <a:extLst>
              <a:ext uri="{FF2B5EF4-FFF2-40B4-BE49-F238E27FC236}">
                <a16:creationId xmlns:a16="http://schemas.microsoft.com/office/drawing/2014/main" id="{B15AAFC3-17C9-0689-E0B7-EEC8055885B9}"/>
              </a:ext>
            </a:extLst>
          </p:cNvPr>
          <p:cNvSpPr txBox="1">
            <a:spLocks/>
          </p:cNvSpPr>
          <p:nvPr/>
        </p:nvSpPr>
        <p:spPr>
          <a:xfrm>
            <a:off x="298641" y="398264"/>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情報を見分けるコツ：③きめる</a:t>
            </a:r>
          </a:p>
        </p:txBody>
      </p:sp>
      <p:sp>
        <p:nvSpPr>
          <p:cNvPr id="18" name="コンテンツ プレースホルダー 18">
            <a:extLst>
              <a:ext uri="{FF2B5EF4-FFF2-40B4-BE49-F238E27FC236}">
                <a16:creationId xmlns:a16="http://schemas.microsoft.com/office/drawing/2014/main" id="{BF60214A-8DDB-BA9D-FA64-53980B332DE4}"/>
              </a:ext>
            </a:extLst>
          </p:cNvPr>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a:solidFill>
                  <a:prstClr val="black"/>
                </a:solidFill>
              </a:rPr>
              <a:t>自分の健康は自分の問題です。人任せにするのではなく、しっかり向き合いましょう。</a:t>
            </a:r>
            <a:endParaRPr lang="en-US" altLang="ja-JP" sz="1846" kern="0">
              <a:solidFill>
                <a:prstClr val="black"/>
              </a:solidFill>
            </a:endParaRPr>
          </a:p>
        </p:txBody>
      </p:sp>
      <p:sp>
        <p:nvSpPr>
          <p:cNvPr id="9" name="角丸四角形吹き出し 8">
            <a:extLst>
              <a:ext uri="{FF2B5EF4-FFF2-40B4-BE49-F238E27FC236}">
                <a16:creationId xmlns:a16="http://schemas.microsoft.com/office/drawing/2014/main" id="{4237EF5C-A7E3-B50F-4EAA-A1BEC742586B}"/>
              </a:ext>
            </a:extLst>
          </p:cNvPr>
          <p:cNvSpPr/>
          <p:nvPr/>
        </p:nvSpPr>
        <p:spPr>
          <a:xfrm>
            <a:off x="1366716" y="2085971"/>
            <a:ext cx="2241876" cy="1069086"/>
          </a:xfrm>
          <a:prstGeom prst="wedgeRoundRectCallout">
            <a:avLst>
              <a:gd name="adj1" fmla="val 35980"/>
              <a:gd name="adj2" fmla="val 79014"/>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844083"/>
            <a:r>
              <a:rPr lang="ja-JP" altLang="en-US" sz="1662">
                <a:solidFill>
                  <a:prstClr val="black"/>
                </a:solidFill>
                <a:latin typeface="Franklin Gothic Medium"/>
                <a:ea typeface="Meiryo UI"/>
              </a:rPr>
              <a:t>この記事は自分には</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当てはまらないらしい。</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試すのはやめておこう。</a:t>
            </a:r>
            <a:endParaRPr lang="en-US" altLang="ja-JP" sz="1662">
              <a:solidFill>
                <a:prstClr val="black"/>
              </a:solidFill>
              <a:latin typeface="Franklin Gothic Medium"/>
              <a:ea typeface="Meiryo UI"/>
            </a:endParaRPr>
          </a:p>
        </p:txBody>
      </p:sp>
      <p:sp>
        <p:nvSpPr>
          <p:cNvPr id="23" name="角丸四角形吹き出し 22">
            <a:extLst>
              <a:ext uri="{FF2B5EF4-FFF2-40B4-BE49-F238E27FC236}">
                <a16:creationId xmlns:a16="http://schemas.microsoft.com/office/drawing/2014/main" id="{1E3305FD-C951-67C3-1225-05EADB82F8FB}"/>
              </a:ext>
            </a:extLst>
          </p:cNvPr>
          <p:cNvSpPr/>
          <p:nvPr/>
        </p:nvSpPr>
        <p:spPr>
          <a:xfrm>
            <a:off x="6176810" y="4500027"/>
            <a:ext cx="2241876" cy="1428017"/>
          </a:xfrm>
          <a:prstGeom prst="wedgeRoundRectCallout">
            <a:avLst>
              <a:gd name="adj1" fmla="val -62493"/>
              <a:gd name="adj2" fmla="val -3102"/>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844083"/>
            <a:r>
              <a:rPr lang="ja-JP" altLang="en-US" sz="1662">
                <a:solidFill>
                  <a:prstClr val="black"/>
                </a:solidFill>
                <a:latin typeface="Franklin Gothic Medium"/>
                <a:ea typeface="Meiryo UI"/>
              </a:rPr>
              <a:t>最近</a:t>
            </a:r>
            <a:r>
              <a:rPr lang="en-US" altLang="ja-JP" sz="1662">
                <a:solidFill>
                  <a:prstClr val="black"/>
                </a:solidFill>
                <a:latin typeface="Franklin Gothic Medium"/>
                <a:ea typeface="Meiryo UI"/>
              </a:rPr>
              <a:t>SNS</a:t>
            </a:r>
            <a:r>
              <a:rPr lang="ja-JP" altLang="en-US" sz="1662">
                <a:solidFill>
                  <a:prstClr val="black"/>
                </a:solidFill>
                <a:latin typeface="Franklin Gothic Medium"/>
                <a:ea typeface="Meiryo UI"/>
              </a:rPr>
              <a:t>で話題になってるあの健康法、○</a:t>
            </a:r>
            <a:r>
              <a:rPr lang="en-US" altLang="ja-JP" sz="1662">
                <a:solidFill>
                  <a:prstClr val="black"/>
                </a:solidFill>
                <a:latin typeface="Franklin Gothic Medium"/>
                <a:ea typeface="Meiryo UI"/>
              </a:rPr>
              <a:t>×</a:t>
            </a:r>
            <a:r>
              <a:rPr lang="ja-JP" altLang="en-US" sz="1662">
                <a:solidFill>
                  <a:prstClr val="black"/>
                </a:solidFill>
                <a:latin typeface="Franklin Gothic Medium"/>
                <a:ea typeface="Meiryo UI"/>
              </a:rPr>
              <a:t>に気を付けてやれば問題ないと先生が言うし、やってみようかな。</a:t>
            </a:r>
            <a:endParaRPr lang="en-US" altLang="ja-JP" sz="1662">
              <a:solidFill>
                <a:prstClr val="black"/>
              </a:solidFill>
              <a:latin typeface="Franklin Gothic Medium"/>
              <a:ea typeface="Meiryo UI"/>
            </a:endParaRPr>
          </a:p>
        </p:txBody>
      </p:sp>
      <p:sp>
        <p:nvSpPr>
          <p:cNvPr id="25" name="角丸四角形吹き出し 24">
            <a:extLst>
              <a:ext uri="{FF2B5EF4-FFF2-40B4-BE49-F238E27FC236}">
                <a16:creationId xmlns:a16="http://schemas.microsoft.com/office/drawing/2014/main" id="{49844CD9-286F-4B15-614A-B2CCEF228D92}"/>
              </a:ext>
            </a:extLst>
          </p:cNvPr>
          <p:cNvSpPr/>
          <p:nvPr/>
        </p:nvSpPr>
        <p:spPr>
          <a:xfrm>
            <a:off x="681329" y="3587301"/>
            <a:ext cx="2241876" cy="1069086"/>
          </a:xfrm>
          <a:prstGeom prst="wedgeRoundRectCallout">
            <a:avLst>
              <a:gd name="adj1" fmla="val 46803"/>
              <a:gd name="adj2" fmla="val 77122"/>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844083"/>
            <a:r>
              <a:rPr lang="ja-JP" altLang="en-US" sz="1662">
                <a:solidFill>
                  <a:prstClr val="black"/>
                </a:solidFill>
                <a:latin typeface="Franklin Gothic Medium"/>
                <a:ea typeface="Meiryo UI"/>
              </a:rPr>
              <a:t>あの体験談、他の情報源で調べたら</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正反対だった。</a:t>
            </a:r>
            <a:endParaRPr lang="en-US" altLang="ja-JP" sz="1662">
              <a:solidFill>
                <a:prstClr val="black"/>
              </a:solidFill>
              <a:latin typeface="Franklin Gothic Medium"/>
              <a:ea typeface="Meiryo UI"/>
            </a:endParaRPr>
          </a:p>
          <a:p>
            <a:pPr algn="ctr" defTabSz="844083"/>
            <a:r>
              <a:rPr lang="ja-JP" altLang="en-US" sz="1662">
                <a:solidFill>
                  <a:prstClr val="black"/>
                </a:solidFill>
                <a:latin typeface="Franklin Gothic Medium"/>
                <a:ea typeface="Meiryo UI"/>
              </a:rPr>
              <a:t>信じなくてよかった～</a:t>
            </a:r>
            <a:endParaRPr lang="en-US" altLang="ja-JP" sz="1662">
              <a:solidFill>
                <a:prstClr val="black"/>
              </a:solidFill>
              <a:latin typeface="Franklin Gothic Medium"/>
              <a:ea typeface="Meiryo UI"/>
            </a:endParaRPr>
          </a:p>
        </p:txBody>
      </p:sp>
      <p:sp>
        <p:nvSpPr>
          <p:cNvPr id="3" name="スライド番号プレースホルダー 2">
            <a:extLst>
              <a:ext uri="{FF2B5EF4-FFF2-40B4-BE49-F238E27FC236}">
                <a16:creationId xmlns:a16="http://schemas.microsoft.com/office/drawing/2014/main" id="{AE7CEA5E-ACBD-5BC7-E6AA-7F14C45E9139}"/>
              </a:ext>
            </a:extLst>
          </p:cNvPr>
          <p:cNvSpPr>
            <a:spLocks noGrp="1"/>
          </p:cNvSpPr>
          <p:nvPr>
            <p:ph type="sldNum" sz="quarter" idx="12"/>
          </p:nvPr>
        </p:nvSpPr>
        <p:spPr>
          <a:xfrm>
            <a:off x="6457950" y="6453889"/>
            <a:ext cx="1070398" cy="365125"/>
          </a:xfrm>
        </p:spPr>
        <p:txBody>
          <a:bodyPr/>
          <a:lstStyle/>
          <a:p>
            <a:fld id="{8C00CA73-F1BD-48BC-8C9C-E0376374F70B}" type="slidenum">
              <a:rPr kumimoji="1" lang="ja-JP" altLang="en-US" smtClean="0"/>
              <a:t>22</a:t>
            </a:fld>
            <a:endParaRPr kumimoji="1" lang="ja-JP" altLang="en-US"/>
          </a:p>
        </p:txBody>
      </p:sp>
      <p:sp>
        <p:nvSpPr>
          <p:cNvPr id="2" name="テキスト ボックス 1">
            <a:extLst>
              <a:ext uri="{FF2B5EF4-FFF2-40B4-BE49-F238E27FC236}">
                <a16:creationId xmlns:a16="http://schemas.microsoft.com/office/drawing/2014/main" id="{303B8C3F-5FF0-A69A-AB3B-7F9904E0775C}"/>
              </a:ext>
            </a:extLst>
          </p:cNvPr>
          <p:cNvSpPr txBox="1"/>
          <p:nvPr/>
        </p:nvSpPr>
        <p:spPr>
          <a:xfrm>
            <a:off x="3542926" y="6127850"/>
            <a:ext cx="1226618" cy="71744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defTabSz="844083"/>
            <a:r>
              <a:rPr lang="ja-JP" altLang="en-US" sz="4062">
                <a:solidFill>
                  <a:srgbClr val="ED7D31"/>
                </a:solidFill>
                <a:latin typeface="07鉄瓶ゴシック" pitchFamily="50" charset="-128"/>
                <a:ea typeface="07鉄瓶ゴシック" pitchFamily="50" charset="-128"/>
              </a:rPr>
              <a:t>納得</a:t>
            </a:r>
            <a:endParaRPr lang="ja-JP" altLang="en-US" sz="1108">
              <a:solidFill>
                <a:srgbClr val="ED7D31"/>
              </a:solidFill>
              <a:latin typeface="07鉄瓶ゴシック" pitchFamily="50" charset="-128"/>
              <a:ea typeface="07鉄瓶ゴシック" pitchFamily="50" charset="-128"/>
            </a:endParaRPr>
          </a:p>
        </p:txBody>
      </p:sp>
      <p:pic>
        <p:nvPicPr>
          <p:cNvPr id="29" name="図 28">
            <a:extLst>
              <a:ext uri="{FF2B5EF4-FFF2-40B4-BE49-F238E27FC236}">
                <a16:creationId xmlns:a16="http://schemas.microsoft.com/office/drawing/2014/main" id="{2DD8B6FA-B9AE-2B70-CD49-FB0519788D56}"/>
              </a:ext>
            </a:extLst>
          </p:cNvPr>
          <p:cNvPicPr>
            <a:picLocks noChangeAspect="1"/>
          </p:cNvPicPr>
          <p:nvPr/>
        </p:nvPicPr>
        <p:blipFill>
          <a:blip r:embed="rId8"/>
          <a:stretch>
            <a:fillRect/>
          </a:stretch>
        </p:blipFill>
        <p:spPr>
          <a:xfrm>
            <a:off x="6864012" y="1828782"/>
            <a:ext cx="2075847" cy="1072989"/>
          </a:xfrm>
          <a:prstGeom prst="rect">
            <a:avLst/>
          </a:prstGeom>
        </p:spPr>
      </p:pic>
      <p:sp>
        <p:nvSpPr>
          <p:cNvPr id="10" name="角丸四角形吹き出し 9">
            <a:extLst>
              <a:ext uri="{FF2B5EF4-FFF2-40B4-BE49-F238E27FC236}">
                <a16:creationId xmlns:a16="http://schemas.microsoft.com/office/drawing/2014/main" id="{9C6A8490-59BF-AF99-C221-ABA6FD88FAB6}"/>
              </a:ext>
            </a:extLst>
          </p:cNvPr>
          <p:cNvSpPr/>
          <p:nvPr/>
        </p:nvSpPr>
        <p:spPr>
          <a:xfrm>
            <a:off x="6331441" y="2772780"/>
            <a:ext cx="2441520" cy="1466600"/>
          </a:xfrm>
          <a:prstGeom prst="wedgeRoundRectCallout">
            <a:avLst>
              <a:gd name="adj1" fmla="val -66294"/>
              <a:gd name="adj2" fmla="val 36726"/>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844083"/>
            <a:r>
              <a:rPr lang="ja-JP" altLang="en-US" sz="1662">
                <a:solidFill>
                  <a:prstClr val="black"/>
                </a:solidFill>
                <a:latin typeface="Franklin Gothic Medium"/>
                <a:ea typeface="Meiryo UI"/>
              </a:rPr>
              <a:t>友達が良いと言っていたあのサプリ、先生に聞いたら科学的に証明されていないみたい。確かにそうかも。飲まないことにする。</a:t>
            </a:r>
            <a:endParaRPr lang="en-US" altLang="ja-JP" sz="1662">
              <a:solidFill>
                <a:prstClr val="black"/>
              </a:solidFill>
              <a:latin typeface="Franklin Gothic Medium"/>
              <a:ea typeface="Meiryo UI"/>
            </a:endParaRPr>
          </a:p>
        </p:txBody>
      </p:sp>
      <p:pic>
        <p:nvPicPr>
          <p:cNvPr id="7" name="図 6">
            <a:extLst>
              <a:ext uri="{FF2B5EF4-FFF2-40B4-BE49-F238E27FC236}">
                <a16:creationId xmlns:a16="http://schemas.microsoft.com/office/drawing/2014/main" id="{6A9C21A2-B11B-ABC5-3B8B-2D534970E5E1}"/>
              </a:ext>
            </a:extLst>
          </p:cNvPr>
          <p:cNvPicPr>
            <a:picLocks noChangeAspect="1"/>
          </p:cNvPicPr>
          <p:nvPr/>
        </p:nvPicPr>
        <p:blipFill>
          <a:blip r:embed="rId9"/>
          <a:stretch>
            <a:fillRect/>
          </a:stretch>
        </p:blipFill>
        <p:spPr>
          <a:xfrm>
            <a:off x="3922719" y="1749287"/>
            <a:ext cx="2151431" cy="1585796"/>
          </a:xfrm>
          <a:prstGeom prst="rect">
            <a:avLst/>
          </a:prstGeom>
        </p:spPr>
      </p:pic>
    </p:spTree>
    <p:extLst>
      <p:ext uri="{BB962C8B-B14F-4D97-AF65-F5344CB8AC3E}">
        <p14:creationId xmlns:p14="http://schemas.microsoft.com/office/powerpoint/2010/main" val="138129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文字の書かれた紙&#10;&#10;AI 生成コンテンツは誤りを含む可能性があります。">
            <a:extLst>
              <a:ext uri="{FF2B5EF4-FFF2-40B4-BE49-F238E27FC236}">
                <a16:creationId xmlns:a16="http://schemas.microsoft.com/office/drawing/2014/main" id="{15D342B4-5C64-E47C-D193-3127AD273E06}"/>
              </a:ext>
            </a:extLst>
          </p:cNvPr>
          <p:cNvPicPr>
            <a:picLocks noChangeAspect="1"/>
          </p:cNvPicPr>
          <p:nvPr/>
        </p:nvPicPr>
        <p:blipFill>
          <a:blip r:embed="rId3"/>
          <a:stretch>
            <a:fillRect/>
          </a:stretch>
        </p:blipFill>
        <p:spPr>
          <a:xfrm>
            <a:off x="320451" y="1742822"/>
            <a:ext cx="3082480" cy="1876773"/>
          </a:xfrm>
          <a:prstGeom prst="rect">
            <a:avLst/>
          </a:prstGeom>
        </p:spPr>
      </p:pic>
      <p:sp>
        <p:nvSpPr>
          <p:cNvPr id="15" name="タイトル 14">
            <a:extLst>
              <a:ext uri="{FF2B5EF4-FFF2-40B4-BE49-F238E27FC236}">
                <a16:creationId xmlns:a16="http://schemas.microsoft.com/office/drawing/2014/main" id="{7E1AAB75-7E5A-E698-618C-28A4A51275F4}"/>
              </a:ext>
            </a:extLst>
          </p:cNvPr>
          <p:cNvSpPr>
            <a:spLocks noGrp="1"/>
          </p:cNvSpPr>
          <p:nvPr>
            <p:ph type="title"/>
          </p:nvPr>
        </p:nvSpPr>
        <p:spPr>
          <a:xfrm>
            <a:off x="1135626" y="325642"/>
            <a:ext cx="7978878" cy="617456"/>
          </a:xfrm>
        </p:spPr>
        <p:txBody>
          <a:bodyPr>
            <a:normAutofit fontScale="90000"/>
          </a:bodyPr>
          <a:lstStyle/>
          <a:p>
            <a:r>
              <a:rPr lang="ja-JP" altLang="en-US" sz="2600" dirty="0"/>
              <a:t>情報を目にしたとき、いったん立ち止まって考えてみることが重要です</a:t>
            </a:r>
          </a:p>
        </p:txBody>
      </p:sp>
      <p:sp>
        <p:nvSpPr>
          <p:cNvPr id="2" name="タイトル 14">
            <a:extLst>
              <a:ext uri="{FF2B5EF4-FFF2-40B4-BE49-F238E27FC236}">
                <a16:creationId xmlns:a16="http://schemas.microsoft.com/office/drawing/2014/main" id="{42B5B5EE-7DF3-B764-4EC0-AC1D66FE00EE}"/>
              </a:ext>
            </a:extLst>
          </p:cNvPr>
          <p:cNvSpPr txBox="1">
            <a:spLocks/>
          </p:cNvSpPr>
          <p:nvPr/>
        </p:nvSpPr>
        <p:spPr>
          <a:xfrm>
            <a:off x="29496" y="325642"/>
            <a:ext cx="1754435" cy="617456"/>
          </a:xfrm>
          <a:prstGeom prst="rect">
            <a:avLst/>
          </a:prstGeom>
        </p:spPr>
        <p:txBody>
          <a:bodyPr vert="horz" lIns="0" tIns="45720" rIns="0" bIns="45720" rtlCol="0" anchor="ctr">
            <a:normAutofit fontScale="97500"/>
          </a:bodyPr>
          <a:lstStyle>
            <a:lvl1pPr algn="l" defTabSz="633062" rtl="0" eaLnBrk="1" latinLnBrk="0" hangingPunct="1">
              <a:lnSpc>
                <a:spcPct val="90000"/>
              </a:lnSpc>
              <a:spcBef>
                <a:spcPct val="0"/>
              </a:spcBef>
              <a:buNone/>
              <a:defRPr kumimoji="1" sz="2800" b="1" kern="1200">
                <a:solidFill>
                  <a:schemeClr val="tx1"/>
                </a:solidFill>
                <a:latin typeface="+mj-lt"/>
                <a:ea typeface="+mj-ea"/>
                <a:cs typeface="+mj-cs"/>
              </a:defRPr>
            </a:lvl1pPr>
          </a:lstStyle>
          <a:p>
            <a:r>
              <a:rPr lang="ja-JP" altLang="en-US" sz="2600"/>
              <a:t>（健康</a:t>
            </a:r>
            <a:r>
              <a:rPr lang="ja-JP" altLang="en-US" sz="2600" spc="-300"/>
              <a:t>）</a:t>
            </a:r>
            <a:endParaRPr lang="ja-JP" altLang="en-US" sz="2600"/>
          </a:p>
        </p:txBody>
      </p:sp>
      <p:grpSp>
        <p:nvGrpSpPr>
          <p:cNvPr id="9" name="グループ化 8">
            <a:extLst>
              <a:ext uri="{FF2B5EF4-FFF2-40B4-BE49-F238E27FC236}">
                <a16:creationId xmlns:a16="http://schemas.microsoft.com/office/drawing/2014/main" id="{87751F07-2301-F130-DFC5-2B28DB66046A}"/>
              </a:ext>
            </a:extLst>
          </p:cNvPr>
          <p:cNvGrpSpPr/>
          <p:nvPr/>
        </p:nvGrpSpPr>
        <p:grpSpPr>
          <a:xfrm>
            <a:off x="2394450" y="1166291"/>
            <a:ext cx="4057969" cy="709081"/>
            <a:chOff x="337050" y="1815790"/>
            <a:chExt cx="4057969" cy="709081"/>
          </a:xfrm>
        </p:grpSpPr>
        <p:sp>
          <p:nvSpPr>
            <p:cNvPr id="8" name="右矢印 7">
              <a:extLst>
                <a:ext uri="{FF2B5EF4-FFF2-40B4-BE49-F238E27FC236}">
                  <a16:creationId xmlns:a16="http://schemas.microsoft.com/office/drawing/2014/main" id="{74DF6B6A-1ABB-FB40-7008-ED6ACB8A8DF9}"/>
                </a:ext>
              </a:extLst>
            </p:cNvPr>
            <p:cNvSpPr/>
            <p:nvPr/>
          </p:nvSpPr>
          <p:spPr>
            <a:xfrm rot="5400000">
              <a:off x="2139086" y="1917507"/>
              <a:ext cx="453897" cy="760831"/>
            </a:xfrm>
            <a:prstGeom prst="rightArrow">
              <a:avLst/>
            </a:pr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a:extLst>
                <a:ext uri="{FF2B5EF4-FFF2-40B4-BE49-F238E27FC236}">
                  <a16:creationId xmlns:a16="http://schemas.microsoft.com/office/drawing/2014/main" id="{5074259B-B82A-DC21-D8D4-6055047A55A7}"/>
                </a:ext>
              </a:extLst>
            </p:cNvPr>
            <p:cNvSpPr/>
            <p:nvPr/>
          </p:nvSpPr>
          <p:spPr>
            <a:xfrm>
              <a:off x="337050" y="1815790"/>
              <a:ext cx="4057969" cy="373958"/>
            </a:xfrm>
            <a:prstGeom prst="roundRect">
              <a:avLst>
                <a:gd name="adj" fmla="val 50000"/>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コンテンツ プレースホルダー 2">
            <a:extLst>
              <a:ext uri="{FF2B5EF4-FFF2-40B4-BE49-F238E27FC236}">
                <a16:creationId xmlns:a16="http://schemas.microsoft.com/office/drawing/2014/main" id="{9409722D-2133-3642-4CBA-2C0D2A474077}"/>
              </a:ext>
            </a:extLst>
          </p:cNvPr>
          <p:cNvSpPr txBox="1">
            <a:spLocks/>
          </p:cNvSpPr>
          <p:nvPr/>
        </p:nvSpPr>
        <p:spPr>
          <a:xfrm>
            <a:off x="2435041" y="1166291"/>
            <a:ext cx="3976786" cy="352973"/>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800" b="1" dirty="0">
                <a:solidFill>
                  <a:schemeClr val="bg1"/>
                </a:solidFill>
              </a:rPr>
              <a:t>何かしらの（健康）情報を目にしたとき</a:t>
            </a:r>
          </a:p>
        </p:txBody>
      </p:sp>
      <p:grpSp>
        <p:nvGrpSpPr>
          <p:cNvPr id="33" name="グループ化 32">
            <a:extLst>
              <a:ext uri="{FF2B5EF4-FFF2-40B4-BE49-F238E27FC236}">
                <a16:creationId xmlns:a16="http://schemas.microsoft.com/office/drawing/2014/main" id="{5EA0D641-9E36-FB4F-1DE1-E815A442F951}"/>
              </a:ext>
            </a:extLst>
          </p:cNvPr>
          <p:cNvGrpSpPr/>
          <p:nvPr/>
        </p:nvGrpSpPr>
        <p:grpSpPr>
          <a:xfrm>
            <a:off x="3557798" y="1812283"/>
            <a:ext cx="2008276" cy="446395"/>
            <a:chOff x="3762138" y="1928382"/>
            <a:chExt cx="2008276" cy="446395"/>
          </a:xfrm>
        </p:grpSpPr>
        <p:sp>
          <p:nvSpPr>
            <p:cNvPr id="30" name="コンテンツ プレースホルダー 2">
              <a:extLst>
                <a:ext uri="{FF2B5EF4-FFF2-40B4-BE49-F238E27FC236}">
                  <a16:creationId xmlns:a16="http://schemas.microsoft.com/office/drawing/2014/main" id="{65849FB6-0021-5378-84E5-2EC595F54AD0}"/>
                </a:ext>
              </a:extLst>
            </p:cNvPr>
            <p:cNvSpPr txBox="1">
              <a:spLocks/>
            </p:cNvSpPr>
            <p:nvPr/>
          </p:nvSpPr>
          <p:spPr>
            <a:xfrm>
              <a:off x="4167310" y="1928382"/>
              <a:ext cx="1603104" cy="446395"/>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400" b="1">
                  <a:solidFill>
                    <a:srgbClr val="FF0000"/>
                  </a:solidFill>
                </a:rPr>
                <a:t>鵜呑み禁止</a:t>
              </a:r>
            </a:p>
          </p:txBody>
        </p:sp>
        <p:pic>
          <p:nvPicPr>
            <p:cNvPr id="26" name="図 25">
              <a:extLst>
                <a:ext uri="{FF2B5EF4-FFF2-40B4-BE49-F238E27FC236}">
                  <a16:creationId xmlns:a16="http://schemas.microsoft.com/office/drawing/2014/main" id="{E3B93A96-378F-BF31-B2B3-BCC2E95FA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938" y="1979453"/>
              <a:ext cx="381705" cy="342218"/>
            </a:xfrm>
            <a:prstGeom prst="rect">
              <a:avLst/>
            </a:prstGeom>
          </p:spPr>
        </p:pic>
        <p:sp>
          <p:nvSpPr>
            <p:cNvPr id="31" name="コンテンツ プレースホルダー 2">
              <a:extLst>
                <a:ext uri="{FF2B5EF4-FFF2-40B4-BE49-F238E27FC236}">
                  <a16:creationId xmlns:a16="http://schemas.microsoft.com/office/drawing/2014/main" id="{712B5C78-6AD2-9C60-0343-9EFC390D626C}"/>
                </a:ext>
              </a:extLst>
            </p:cNvPr>
            <p:cNvSpPr txBox="1">
              <a:spLocks/>
            </p:cNvSpPr>
            <p:nvPr/>
          </p:nvSpPr>
          <p:spPr>
            <a:xfrm>
              <a:off x="3762138" y="2049431"/>
              <a:ext cx="427174" cy="19722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800" b="1"/>
                <a:t>情報の</a:t>
              </a:r>
            </a:p>
          </p:txBody>
        </p:sp>
      </p:grpSp>
      <p:grpSp>
        <p:nvGrpSpPr>
          <p:cNvPr id="37" name="グループ化 36">
            <a:extLst>
              <a:ext uri="{FF2B5EF4-FFF2-40B4-BE49-F238E27FC236}">
                <a16:creationId xmlns:a16="http://schemas.microsoft.com/office/drawing/2014/main" id="{7E9CBCB4-2E7A-570F-BB75-BFA6AA2039F9}"/>
              </a:ext>
            </a:extLst>
          </p:cNvPr>
          <p:cNvGrpSpPr/>
          <p:nvPr/>
        </p:nvGrpSpPr>
        <p:grpSpPr>
          <a:xfrm>
            <a:off x="1942863" y="3676866"/>
            <a:ext cx="5022784" cy="761229"/>
            <a:chOff x="769840" y="1763642"/>
            <a:chExt cx="2765503" cy="761229"/>
          </a:xfrm>
        </p:grpSpPr>
        <p:sp>
          <p:nvSpPr>
            <p:cNvPr id="38" name="右矢印 37">
              <a:extLst>
                <a:ext uri="{FF2B5EF4-FFF2-40B4-BE49-F238E27FC236}">
                  <a16:creationId xmlns:a16="http://schemas.microsoft.com/office/drawing/2014/main" id="{E94195EA-882A-DAED-58D7-979544F06645}"/>
                </a:ext>
              </a:extLst>
            </p:cNvPr>
            <p:cNvSpPr/>
            <p:nvPr/>
          </p:nvSpPr>
          <p:spPr>
            <a:xfrm rot="5400000">
              <a:off x="1911501" y="1925915"/>
              <a:ext cx="453897" cy="744016"/>
            </a:xfrm>
            <a:prstGeom prst="rightArrow">
              <a:avLst/>
            </a:pr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角丸四角形 38">
              <a:extLst>
                <a:ext uri="{FF2B5EF4-FFF2-40B4-BE49-F238E27FC236}">
                  <a16:creationId xmlns:a16="http://schemas.microsoft.com/office/drawing/2014/main" id="{5FEC4190-2936-226C-71D8-838F271293DA}"/>
                </a:ext>
              </a:extLst>
            </p:cNvPr>
            <p:cNvSpPr/>
            <p:nvPr/>
          </p:nvSpPr>
          <p:spPr>
            <a:xfrm>
              <a:off x="769840" y="1763642"/>
              <a:ext cx="2765503" cy="426106"/>
            </a:xfrm>
            <a:prstGeom prst="roundRect">
              <a:avLst>
                <a:gd name="adj" fmla="val 50000"/>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0" name="コンテンツ プレースホルダー 2">
            <a:extLst>
              <a:ext uri="{FF2B5EF4-FFF2-40B4-BE49-F238E27FC236}">
                <a16:creationId xmlns:a16="http://schemas.microsoft.com/office/drawing/2014/main" id="{3A294FC5-A884-20B5-2D22-D7AB664EEE08}"/>
              </a:ext>
            </a:extLst>
          </p:cNvPr>
          <p:cNvSpPr txBox="1">
            <a:spLocks/>
          </p:cNvSpPr>
          <p:nvPr/>
        </p:nvSpPr>
        <p:spPr>
          <a:xfrm>
            <a:off x="1872583" y="3667082"/>
            <a:ext cx="5181715" cy="415233"/>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200" b="1" dirty="0">
                <a:solidFill>
                  <a:schemeClr val="bg1"/>
                </a:solidFill>
              </a:rPr>
              <a:t>まずは、いったん立ち止まって考えてみる</a:t>
            </a:r>
          </a:p>
        </p:txBody>
      </p:sp>
      <p:grpSp>
        <p:nvGrpSpPr>
          <p:cNvPr id="63" name="グループ化 62">
            <a:extLst>
              <a:ext uri="{FF2B5EF4-FFF2-40B4-BE49-F238E27FC236}">
                <a16:creationId xmlns:a16="http://schemas.microsoft.com/office/drawing/2014/main" id="{B1B667AC-91B9-FFA0-5D6F-50AAA63E6F47}"/>
              </a:ext>
            </a:extLst>
          </p:cNvPr>
          <p:cNvGrpSpPr/>
          <p:nvPr/>
        </p:nvGrpSpPr>
        <p:grpSpPr>
          <a:xfrm>
            <a:off x="197042" y="4432961"/>
            <a:ext cx="8712559" cy="2232000"/>
            <a:chOff x="197042" y="4420604"/>
            <a:chExt cx="8712559" cy="2127644"/>
          </a:xfrm>
        </p:grpSpPr>
        <p:sp>
          <p:nvSpPr>
            <p:cNvPr id="35" name="角丸四角形 34">
              <a:extLst>
                <a:ext uri="{FF2B5EF4-FFF2-40B4-BE49-F238E27FC236}">
                  <a16:creationId xmlns:a16="http://schemas.microsoft.com/office/drawing/2014/main" id="{398E79FE-8CD9-9D4E-CBCF-7A2974C377B8}"/>
                </a:ext>
              </a:extLst>
            </p:cNvPr>
            <p:cNvSpPr/>
            <p:nvPr/>
          </p:nvSpPr>
          <p:spPr>
            <a:xfrm>
              <a:off x="197042" y="4420604"/>
              <a:ext cx="5657634" cy="2127644"/>
            </a:xfrm>
            <a:prstGeom prst="roundRect">
              <a:avLst>
                <a:gd name="adj" fmla="val 6843"/>
              </a:avLst>
            </a:prstGeom>
            <a:solidFill>
              <a:srgbClr val="FCD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角丸四角形 40">
              <a:extLst>
                <a:ext uri="{FF2B5EF4-FFF2-40B4-BE49-F238E27FC236}">
                  <a16:creationId xmlns:a16="http://schemas.microsoft.com/office/drawing/2014/main" id="{46909350-F70E-8EBD-713C-0763EBCE37D2}"/>
                </a:ext>
              </a:extLst>
            </p:cNvPr>
            <p:cNvSpPr/>
            <p:nvPr/>
          </p:nvSpPr>
          <p:spPr>
            <a:xfrm>
              <a:off x="6186488" y="4420604"/>
              <a:ext cx="2723113" cy="2127644"/>
            </a:xfrm>
            <a:prstGeom prst="roundRect">
              <a:avLst>
                <a:gd name="adj" fmla="val 6843"/>
              </a:avLst>
            </a:prstGeom>
            <a:solidFill>
              <a:srgbClr val="FCD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角丸四角形 43">
              <a:extLst>
                <a:ext uri="{FF2B5EF4-FFF2-40B4-BE49-F238E27FC236}">
                  <a16:creationId xmlns:a16="http://schemas.microsoft.com/office/drawing/2014/main" id="{D113FB90-0173-823A-55AE-9EA30A09E0B6}"/>
                </a:ext>
              </a:extLst>
            </p:cNvPr>
            <p:cNvSpPr/>
            <p:nvPr/>
          </p:nvSpPr>
          <p:spPr>
            <a:xfrm>
              <a:off x="283634" y="4506364"/>
              <a:ext cx="2880000" cy="1956125"/>
            </a:xfrm>
            <a:prstGeom prst="roundRect">
              <a:avLst>
                <a:gd name="adj" fmla="val 5761"/>
              </a:avLst>
            </a:prstGeom>
            <a:solidFill>
              <a:srgbClr val="FEE6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角丸四角形 44">
              <a:extLst>
                <a:ext uri="{FF2B5EF4-FFF2-40B4-BE49-F238E27FC236}">
                  <a16:creationId xmlns:a16="http://schemas.microsoft.com/office/drawing/2014/main" id="{AF146227-2FE0-2D65-D0AE-6506DC4C88F9}"/>
                </a:ext>
              </a:extLst>
            </p:cNvPr>
            <p:cNvSpPr/>
            <p:nvPr/>
          </p:nvSpPr>
          <p:spPr>
            <a:xfrm>
              <a:off x="3444689" y="4506364"/>
              <a:ext cx="2304000" cy="1956125"/>
            </a:xfrm>
            <a:prstGeom prst="roundRect">
              <a:avLst>
                <a:gd name="adj" fmla="val 5761"/>
              </a:avLst>
            </a:prstGeom>
            <a:solidFill>
              <a:srgbClr val="FEE6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左右矢印 42">
              <a:extLst>
                <a:ext uri="{FF2B5EF4-FFF2-40B4-BE49-F238E27FC236}">
                  <a16:creationId xmlns:a16="http://schemas.microsoft.com/office/drawing/2014/main" id="{56A8601E-E297-198D-C9C6-D7FD285CAB0B}"/>
                </a:ext>
              </a:extLst>
            </p:cNvPr>
            <p:cNvSpPr/>
            <p:nvPr/>
          </p:nvSpPr>
          <p:spPr>
            <a:xfrm>
              <a:off x="2948647" y="5242003"/>
              <a:ext cx="709754" cy="484847"/>
            </a:xfrm>
            <a:prstGeom prst="leftRightArrow">
              <a:avLst/>
            </a:prstGeom>
            <a:solidFill>
              <a:schemeClr val="bg1"/>
            </a:solidFill>
            <a:ln>
              <a:solidFill>
                <a:srgbClr val="EF7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角丸四角形 45">
              <a:extLst>
                <a:ext uri="{FF2B5EF4-FFF2-40B4-BE49-F238E27FC236}">
                  <a16:creationId xmlns:a16="http://schemas.microsoft.com/office/drawing/2014/main" id="{043B7469-61BD-B387-6214-92504F24637F}"/>
                </a:ext>
              </a:extLst>
            </p:cNvPr>
            <p:cNvSpPr/>
            <p:nvPr/>
          </p:nvSpPr>
          <p:spPr>
            <a:xfrm>
              <a:off x="6277862" y="4506364"/>
              <a:ext cx="2540365" cy="1956125"/>
            </a:xfrm>
            <a:prstGeom prst="roundRect">
              <a:avLst>
                <a:gd name="adj" fmla="val 5761"/>
              </a:avLst>
            </a:prstGeom>
            <a:solidFill>
              <a:srgbClr val="FEE6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右矢印 41">
              <a:extLst>
                <a:ext uri="{FF2B5EF4-FFF2-40B4-BE49-F238E27FC236}">
                  <a16:creationId xmlns:a16="http://schemas.microsoft.com/office/drawing/2014/main" id="{359E5ECD-970D-F00B-5C66-91B3F4310B84}"/>
                </a:ext>
              </a:extLst>
            </p:cNvPr>
            <p:cNvSpPr/>
            <p:nvPr/>
          </p:nvSpPr>
          <p:spPr>
            <a:xfrm>
              <a:off x="5643564" y="5242003"/>
              <a:ext cx="960436" cy="484847"/>
            </a:xfrm>
            <a:prstGeom prst="rightArrow">
              <a:avLst/>
            </a:prstGeom>
            <a:solidFill>
              <a:schemeClr val="bg1"/>
            </a:solidFill>
            <a:ln>
              <a:solidFill>
                <a:srgbClr val="EF7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0" name="コンテンツ プレースホルダー 2">
            <a:extLst>
              <a:ext uri="{FF2B5EF4-FFF2-40B4-BE49-F238E27FC236}">
                <a16:creationId xmlns:a16="http://schemas.microsoft.com/office/drawing/2014/main" id="{CA339B4A-2EEB-67ED-C2A3-F5EBDF3AAC81}"/>
              </a:ext>
            </a:extLst>
          </p:cNvPr>
          <p:cNvSpPr txBox="1">
            <a:spLocks/>
          </p:cNvSpPr>
          <p:nvPr/>
        </p:nvSpPr>
        <p:spPr>
          <a:xfrm>
            <a:off x="325772" y="4593355"/>
            <a:ext cx="2822725" cy="415233"/>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200" b="1"/>
              <a:t>調べて、　　　 きわめる</a:t>
            </a:r>
          </a:p>
        </p:txBody>
      </p:sp>
      <p:sp>
        <p:nvSpPr>
          <p:cNvPr id="51" name="コンテンツ プレースホルダー 2">
            <a:extLst>
              <a:ext uri="{FF2B5EF4-FFF2-40B4-BE49-F238E27FC236}">
                <a16:creationId xmlns:a16="http://schemas.microsoft.com/office/drawing/2014/main" id="{8F180FB2-67AF-3FEF-87BF-6E6958F3837D}"/>
              </a:ext>
            </a:extLst>
          </p:cNvPr>
          <p:cNvSpPr txBox="1">
            <a:spLocks/>
          </p:cNvSpPr>
          <p:nvPr/>
        </p:nvSpPr>
        <p:spPr>
          <a:xfrm>
            <a:off x="3480309" y="4593355"/>
            <a:ext cx="2163255" cy="415233"/>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200" b="1"/>
              <a:t>専門家に　　　　く</a:t>
            </a:r>
          </a:p>
        </p:txBody>
      </p:sp>
      <p:sp>
        <p:nvSpPr>
          <p:cNvPr id="52" name="コンテンツ プレースホルダー 2">
            <a:extLst>
              <a:ext uri="{FF2B5EF4-FFF2-40B4-BE49-F238E27FC236}">
                <a16:creationId xmlns:a16="http://schemas.microsoft.com/office/drawing/2014/main" id="{5EDB97AF-3E6C-0185-5356-34A569C069D5}"/>
              </a:ext>
            </a:extLst>
          </p:cNvPr>
          <p:cNvSpPr txBox="1">
            <a:spLocks/>
          </p:cNvSpPr>
          <p:nvPr/>
        </p:nvSpPr>
        <p:spPr>
          <a:xfrm>
            <a:off x="6342213" y="4593355"/>
            <a:ext cx="2298473" cy="415233"/>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200" b="1"/>
              <a:t>納得して　　　　める</a:t>
            </a:r>
          </a:p>
        </p:txBody>
      </p:sp>
      <p:sp>
        <p:nvSpPr>
          <p:cNvPr id="48" name="円/楕円 47">
            <a:extLst>
              <a:ext uri="{FF2B5EF4-FFF2-40B4-BE49-F238E27FC236}">
                <a16:creationId xmlns:a16="http://schemas.microsoft.com/office/drawing/2014/main" id="{F7E7BD7D-D459-999E-6D3B-17D08A6DF01E}"/>
              </a:ext>
            </a:extLst>
          </p:cNvPr>
          <p:cNvSpPr/>
          <p:nvPr/>
        </p:nvSpPr>
        <p:spPr>
          <a:xfrm>
            <a:off x="1410980" y="4407731"/>
            <a:ext cx="531882" cy="531882"/>
          </a:xfrm>
          <a:prstGeom prst="ellipse">
            <a:avLst/>
          </a:prstGeom>
          <a:solidFill>
            <a:schemeClr val="bg1"/>
          </a:solidFill>
          <a:ln>
            <a:solidFill>
              <a:srgbClr val="FF0000"/>
            </a:solidFill>
          </a:ln>
          <a:effectLst>
            <a:outerShdw dist="38100" dir="2700000" algn="tl"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コンテンツ プレースホルダー 2">
            <a:extLst>
              <a:ext uri="{FF2B5EF4-FFF2-40B4-BE49-F238E27FC236}">
                <a16:creationId xmlns:a16="http://schemas.microsoft.com/office/drawing/2014/main" id="{0ADECEC7-41EE-495F-9699-DD7AF80F229F}"/>
              </a:ext>
            </a:extLst>
          </p:cNvPr>
          <p:cNvSpPr txBox="1">
            <a:spLocks/>
          </p:cNvSpPr>
          <p:nvPr/>
        </p:nvSpPr>
        <p:spPr>
          <a:xfrm>
            <a:off x="1496805" y="4426489"/>
            <a:ext cx="369471" cy="487698"/>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3200" b="1">
                <a:solidFill>
                  <a:srgbClr val="FF0000"/>
                </a:solidFill>
                <a:latin typeface="Meiryo UI" panose="020B0604030504040204" pitchFamily="34" charset="-128"/>
                <a:ea typeface="Meiryo UI" panose="020B0604030504040204" pitchFamily="34" charset="-128"/>
              </a:rPr>
              <a:t>み</a:t>
            </a:r>
          </a:p>
        </p:txBody>
      </p:sp>
      <p:sp>
        <p:nvSpPr>
          <p:cNvPr id="54" name="円/楕円 53">
            <a:extLst>
              <a:ext uri="{FF2B5EF4-FFF2-40B4-BE49-F238E27FC236}">
                <a16:creationId xmlns:a16="http://schemas.microsoft.com/office/drawing/2014/main" id="{0130DBD8-B281-5A9B-7DCA-ECB0E1F05876}"/>
              </a:ext>
            </a:extLst>
          </p:cNvPr>
          <p:cNvSpPr/>
          <p:nvPr/>
        </p:nvSpPr>
        <p:spPr>
          <a:xfrm>
            <a:off x="4729173" y="4407731"/>
            <a:ext cx="531882" cy="531882"/>
          </a:xfrm>
          <a:prstGeom prst="ellipse">
            <a:avLst/>
          </a:prstGeom>
          <a:solidFill>
            <a:schemeClr val="bg1"/>
          </a:solidFill>
          <a:ln>
            <a:solidFill>
              <a:srgbClr val="FF0000"/>
            </a:solidFill>
          </a:ln>
          <a:effectLst>
            <a:outerShdw dist="38100" dir="2700000" algn="tl"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コンテンツ プレースホルダー 2">
            <a:extLst>
              <a:ext uri="{FF2B5EF4-FFF2-40B4-BE49-F238E27FC236}">
                <a16:creationId xmlns:a16="http://schemas.microsoft.com/office/drawing/2014/main" id="{B5B7F6F7-C629-3FC4-F72F-9E979D820985}"/>
              </a:ext>
            </a:extLst>
          </p:cNvPr>
          <p:cNvSpPr txBox="1">
            <a:spLocks/>
          </p:cNvSpPr>
          <p:nvPr/>
        </p:nvSpPr>
        <p:spPr>
          <a:xfrm>
            <a:off x="4814998" y="4426489"/>
            <a:ext cx="369471" cy="487698"/>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3200" b="1" dirty="0">
                <a:solidFill>
                  <a:srgbClr val="FF0000"/>
                </a:solidFill>
                <a:latin typeface="Meiryo UI" panose="020B0604030504040204" pitchFamily="34" charset="-128"/>
                <a:ea typeface="Meiryo UI" panose="020B0604030504040204" pitchFamily="34" charset="-128"/>
              </a:rPr>
              <a:t>き</a:t>
            </a:r>
          </a:p>
        </p:txBody>
      </p:sp>
      <p:sp>
        <p:nvSpPr>
          <p:cNvPr id="57" name="円/楕円 56">
            <a:extLst>
              <a:ext uri="{FF2B5EF4-FFF2-40B4-BE49-F238E27FC236}">
                <a16:creationId xmlns:a16="http://schemas.microsoft.com/office/drawing/2014/main" id="{2104CAAB-4939-C6B3-9613-4AAE1B2BBCFD}"/>
              </a:ext>
            </a:extLst>
          </p:cNvPr>
          <p:cNvSpPr/>
          <p:nvPr/>
        </p:nvSpPr>
        <p:spPr>
          <a:xfrm>
            <a:off x="7478198" y="4407731"/>
            <a:ext cx="531882" cy="531882"/>
          </a:xfrm>
          <a:prstGeom prst="ellipse">
            <a:avLst/>
          </a:prstGeom>
          <a:solidFill>
            <a:schemeClr val="bg1"/>
          </a:solidFill>
          <a:ln>
            <a:solidFill>
              <a:srgbClr val="FF0000"/>
            </a:solidFill>
          </a:ln>
          <a:effectLst>
            <a:outerShdw dist="38100" dir="2700000" algn="tl"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コンテンツ プレースホルダー 2">
            <a:extLst>
              <a:ext uri="{FF2B5EF4-FFF2-40B4-BE49-F238E27FC236}">
                <a16:creationId xmlns:a16="http://schemas.microsoft.com/office/drawing/2014/main" id="{C40A3691-D766-389F-E1E6-FAED634DF503}"/>
              </a:ext>
            </a:extLst>
          </p:cNvPr>
          <p:cNvSpPr txBox="1">
            <a:spLocks/>
          </p:cNvSpPr>
          <p:nvPr/>
        </p:nvSpPr>
        <p:spPr>
          <a:xfrm>
            <a:off x="7564023" y="4426489"/>
            <a:ext cx="369471" cy="487698"/>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3200" b="1">
                <a:solidFill>
                  <a:srgbClr val="FF0000"/>
                </a:solidFill>
                <a:latin typeface="Meiryo UI" panose="020B0604030504040204" pitchFamily="34" charset="-128"/>
                <a:ea typeface="Meiryo UI" panose="020B0604030504040204" pitchFamily="34" charset="-128"/>
              </a:rPr>
              <a:t>き</a:t>
            </a:r>
          </a:p>
        </p:txBody>
      </p:sp>
      <p:pic>
        <p:nvPicPr>
          <p:cNvPr id="6" name="図 5">
            <a:extLst>
              <a:ext uri="{FF2B5EF4-FFF2-40B4-BE49-F238E27FC236}">
                <a16:creationId xmlns:a16="http://schemas.microsoft.com/office/drawing/2014/main" id="{9644C158-9242-224B-B7D2-45926EA1A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676" y="1464831"/>
            <a:ext cx="3022600" cy="2070100"/>
          </a:xfrm>
          <a:prstGeom prst="rect">
            <a:avLst/>
          </a:prstGeom>
        </p:spPr>
      </p:pic>
      <p:pic>
        <p:nvPicPr>
          <p:cNvPr id="12" name="図 11">
            <a:extLst>
              <a:ext uri="{FF2B5EF4-FFF2-40B4-BE49-F238E27FC236}">
                <a16:creationId xmlns:a16="http://schemas.microsoft.com/office/drawing/2014/main" id="{1013C6A0-46D3-40E8-5FF5-0D9C7098B8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307" y="2183860"/>
            <a:ext cx="1562100" cy="1409700"/>
          </a:xfrm>
          <a:prstGeom prst="rect">
            <a:avLst/>
          </a:prstGeom>
        </p:spPr>
      </p:pic>
      <p:pic>
        <p:nvPicPr>
          <p:cNvPr id="16" name="図 15">
            <a:extLst>
              <a:ext uri="{FF2B5EF4-FFF2-40B4-BE49-F238E27FC236}">
                <a16:creationId xmlns:a16="http://schemas.microsoft.com/office/drawing/2014/main" id="{048323EA-409B-7664-A861-2A80B847EC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772" y="5028815"/>
            <a:ext cx="1558436" cy="1466084"/>
          </a:xfrm>
          <a:prstGeom prst="rect">
            <a:avLst/>
          </a:prstGeom>
        </p:spPr>
      </p:pic>
      <p:pic>
        <p:nvPicPr>
          <p:cNvPr id="20" name="図 19">
            <a:extLst>
              <a:ext uri="{FF2B5EF4-FFF2-40B4-BE49-F238E27FC236}">
                <a16:creationId xmlns:a16="http://schemas.microsoft.com/office/drawing/2014/main" id="{0FAAAD0C-0120-CB44-CE99-F25D9B8350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7315" y="5028642"/>
            <a:ext cx="823497" cy="1341123"/>
          </a:xfrm>
          <a:prstGeom prst="rect">
            <a:avLst/>
          </a:prstGeom>
        </p:spPr>
      </p:pic>
      <p:sp>
        <p:nvSpPr>
          <p:cNvPr id="64" name="コンテンツ プレースホルダー 2">
            <a:extLst>
              <a:ext uri="{FF2B5EF4-FFF2-40B4-BE49-F238E27FC236}">
                <a16:creationId xmlns:a16="http://schemas.microsoft.com/office/drawing/2014/main" id="{21740844-FEED-3F90-D91B-9950AA8E94C7}"/>
              </a:ext>
            </a:extLst>
          </p:cNvPr>
          <p:cNvSpPr txBox="1">
            <a:spLocks/>
          </p:cNvSpPr>
          <p:nvPr/>
        </p:nvSpPr>
        <p:spPr>
          <a:xfrm>
            <a:off x="335862" y="5651798"/>
            <a:ext cx="774022" cy="302955"/>
          </a:xfrm>
          <a:prstGeom prst="roundRect">
            <a:avLst>
              <a:gd name="adj" fmla="val 50000"/>
            </a:avLst>
          </a:prstGeom>
          <a:solidFill>
            <a:schemeClr val="bg1"/>
          </a:solidFill>
          <a:ln w="19050">
            <a:solidFill>
              <a:srgbClr val="EF7A0B"/>
            </a:solidFill>
          </a:ln>
        </p:spPr>
        <p:txBody>
          <a:bodyPr vert="horz" wrap="square" lIns="0" tIns="0" rIns="0" bIns="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b="1"/>
              <a:t>調べる</a:t>
            </a:r>
          </a:p>
        </p:txBody>
      </p:sp>
      <p:sp>
        <p:nvSpPr>
          <p:cNvPr id="65" name="コンテンツ プレースホルダー 2">
            <a:extLst>
              <a:ext uri="{FF2B5EF4-FFF2-40B4-BE49-F238E27FC236}">
                <a16:creationId xmlns:a16="http://schemas.microsoft.com/office/drawing/2014/main" id="{6A27DA86-573C-123F-90D9-68791A8AC7E9}"/>
              </a:ext>
            </a:extLst>
          </p:cNvPr>
          <p:cNvSpPr txBox="1">
            <a:spLocks/>
          </p:cNvSpPr>
          <p:nvPr/>
        </p:nvSpPr>
        <p:spPr>
          <a:xfrm>
            <a:off x="1832317" y="6214769"/>
            <a:ext cx="1520997" cy="302955"/>
          </a:xfrm>
          <a:prstGeom prst="roundRect">
            <a:avLst>
              <a:gd name="adj" fmla="val 50000"/>
            </a:avLst>
          </a:prstGeom>
          <a:solidFill>
            <a:schemeClr val="bg1"/>
          </a:solidFill>
          <a:ln w="19050">
            <a:solidFill>
              <a:srgbClr val="EF7A0B"/>
            </a:solidFill>
          </a:ln>
        </p:spPr>
        <p:txBody>
          <a:bodyPr vert="horz" wrap="square" lIns="0" tIns="0" rIns="0" bIns="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b="1"/>
              <a:t>正しいか見極める</a:t>
            </a:r>
          </a:p>
        </p:txBody>
      </p:sp>
      <p:pic>
        <p:nvPicPr>
          <p:cNvPr id="23" name="図 22">
            <a:extLst>
              <a:ext uri="{FF2B5EF4-FFF2-40B4-BE49-F238E27FC236}">
                <a16:creationId xmlns:a16="http://schemas.microsoft.com/office/drawing/2014/main" id="{092A8155-76F5-7B2A-22FC-00FC80FA30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1170" y="5032755"/>
            <a:ext cx="2007191" cy="1493724"/>
          </a:xfrm>
          <a:prstGeom prst="rect">
            <a:avLst/>
          </a:prstGeom>
        </p:spPr>
      </p:pic>
      <p:pic>
        <p:nvPicPr>
          <p:cNvPr id="25" name="図 24">
            <a:extLst>
              <a:ext uri="{FF2B5EF4-FFF2-40B4-BE49-F238E27FC236}">
                <a16:creationId xmlns:a16="http://schemas.microsoft.com/office/drawing/2014/main" id="{1FB5FD6F-2136-508B-0802-5F0F803BF0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5646" y="4946085"/>
            <a:ext cx="1202263" cy="1571274"/>
          </a:xfrm>
          <a:prstGeom prst="rect">
            <a:avLst/>
          </a:prstGeom>
        </p:spPr>
      </p:pic>
    </p:spTree>
    <p:extLst>
      <p:ext uri="{BB962C8B-B14F-4D97-AF65-F5344CB8AC3E}">
        <p14:creationId xmlns:p14="http://schemas.microsoft.com/office/powerpoint/2010/main" val="324634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AA010DE-3D23-D6FA-7662-685AF990595C}"/>
              </a:ext>
            </a:extLst>
          </p:cNvPr>
          <p:cNvSpPr/>
          <p:nvPr/>
        </p:nvSpPr>
        <p:spPr>
          <a:xfrm>
            <a:off x="197043" y="3728462"/>
            <a:ext cx="8749911" cy="900000"/>
          </a:xfrm>
          <a:prstGeom prst="roundRect">
            <a:avLst>
              <a:gd name="adj" fmla="val 19224"/>
            </a:avLst>
          </a:prstGeom>
          <a:solidFill>
            <a:srgbClr val="E0F0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角丸四角形 21">
            <a:extLst>
              <a:ext uri="{FF2B5EF4-FFF2-40B4-BE49-F238E27FC236}">
                <a16:creationId xmlns:a16="http://schemas.microsoft.com/office/drawing/2014/main" id="{DA57A565-5DC2-CD4D-2F9F-FE40D67D5A3D}"/>
              </a:ext>
            </a:extLst>
          </p:cNvPr>
          <p:cNvSpPr/>
          <p:nvPr/>
        </p:nvSpPr>
        <p:spPr>
          <a:xfrm>
            <a:off x="197043" y="4712427"/>
            <a:ext cx="8749911" cy="900000"/>
          </a:xfrm>
          <a:prstGeom prst="roundRect">
            <a:avLst>
              <a:gd name="adj" fmla="val 19224"/>
            </a:avLst>
          </a:prstGeom>
          <a:solidFill>
            <a:srgbClr val="E0F0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a:extLst>
              <a:ext uri="{FF2B5EF4-FFF2-40B4-BE49-F238E27FC236}">
                <a16:creationId xmlns:a16="http://schemas.microsoft.com/office/drawing/2014/main" id="{87F52C9C-1651-F234-8729-21563EF74583}"/>
              </a:ext>
            </a:extLst>
          </p:cNvPr>
          <p:cNvSpPr/>
          <p:nvPr/>
        </p:nvSpPr>
        <p:spPr>
          <a:xfrm>
            <a:off x="197043" y="5696393"/>
            <a:ext cx="8749911" cy="900000"/>
          </a:xfrm>
          <a:prstGeom prst="roundRect">
            <a:avLst>
              <a:gd name="adj" fmla="val 19224"/>
            </a:avLst>
          </a:prstGeom>
          <a:solidFill>
            <a:srgbClr val="E0F0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4">
            <a:extLst>
              <a:ext uri="{FF2B5EF4-FFF2-40B4-BE49-F238E27FC236}">
                <a16:creationId xmlns:a16="http://schemas.microsoft.com/office/drawing/2014/main" id="{7E1AAB75-7E5A-E698-618C-28A4A51275F4}"/>
              </a:ext>
            </a:extLst>
          </p:cNvPr>
          <p:cNvSpPr>
            <a:spLocks noGrp="1"/>
          </p:cNvSpPr>
          <p:nvPr>
            <p:ph type="title"/>
          </p:nvPr>
        </p:nvSpPr>
        <p:spPr>
          <a:xfrm>
            <a:off x="148106" y="325642"/>
            <a:ext cx="8367246" cy="617456"/>
          </a:xfrm>
        </p:spPr>
        <p:txBody>
          <a:bodyPr>
            <a:normAutofit/>
          </a:bodyPr>
          <a:lstStyle/>
          <a:p>
            <a:r>
              <a:rPr lang="ja-JP" altLang="en-US"/>
              <a:t>信頼できる情報源を活用することも重要です</a:t>
            </a:r>
          </a:p>
        </p:txBody>
      </p:sp>
      <p:sp>
        <p:nvSpPr>
          <p:cNvPr id="2" name="コンテンツ プレースホルダー 2">
            <a:extLst>
              <a:ext uri="{FF2B5EF4-FFF2-40B4-BE49-F238E27FC236}">
                <a16:creationId xmlns:a16="http://schemas.microsoft.com/office/drawing/2014/main" id="{82D15919-299B-3388-04B1-F0D49BFB83B6}"/>
              </a:ext>
            </a:extLst>
          </p:cNvPr>
          <p:cNvSpPr txBox="1">
            <a:spLocks/>
          </p:cNvSpPr>
          <p:nvPr/>
        </p:nvSpPr>
        <p:spPr>
          <a:xfrm>
            <a:off x="197043" y="1197744"/>
            <a:ext cx="8749914" cy="677301"/>
          </a:xfrm>
          <a:prstGeom prst="rect">
            <a:avLst/>
          </a:prstGeom>
          <a:solidFill>
            <a:schemeClr val="bg1"/>
          </a:solidFill>
          <a:ln w="12700">
            <a:solidFill>
              <a:schemeClr val="tx1"/>
            </a:solid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800" spc="-30"/>
              <a:t>くすりは正しく使ってこそくすりです。適切な医療を受けるために、医薬品について信頼できる情報源</a:t>
            </a:r>
            <a:r>
              <a:rPr lang="ja-JP" altLang="en-US" sz="1800"/>
              <a:t>を知っておくことは重要です。ご自身又はご家族が処方された医薬品について調べてみましょう。</a:t>
            </a:r>
          </a:p>
        </p:txBody>
      </p:sp>
      <p:sp>
        <p:nvSpPr>
          <p:cNvPr id="3" name="コンテンツ プレースホルダー 2">
            <a:extLst>
              <a:ext uri="{FF2B5EF4-FFF2-40B4-BE49-F238E27FC236}">
                <a16:creationId xmlns:a16="http://schemas.microsoft.com/office/drawing/2014/main" id="{3F556366-322C-A607-DDBB-FBD87CC3F536}"/>
              </a:ext>
            </a:extLst>
          </p:cNvPr>
          <p:cNvSpPr txBox="1">
            <a:spLocks/>
          </p:cNvSpPr>
          <p:nvPr/>
        </p:nvSpPr>
        <p:spPr>
          <a:xfrm>
            <a:off x="197043" y="2798607"/>
            <a:ext cx="7221761" cy="811367"/>
          </a:xfrm>
          <a:prstGeom prst="rect">
            <a:avLst/>
          </a:prstGeom>
          <a:solidFill>
            <a:schemeClr val="bg1"/>
          </a:solidFill>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ja-JP" altLang="en-US" sz="1600" spc="-20"/>
              <a:t>「くすりのしおり」は、患者さんにわかりやすい表現で要約したお薬の情報です。くすりに関する</a:t>
            </a:r>
            <a:r>
              <a:rPr lang="ja-JP" altLang="en-US" sz="1600" spc="-50"/>
              <a:t>さまざまな情報を正確にわかりやすく発信することで、患者さんの不安によりそい、医療関係者</a:t>
            </a:r>
            <a:r>
              <a:rPr lang="ja-JP" altLang="en-US" sz="1600"/>
              <a:t>との円滑なコミュニケーションの促進をめざしています。</a:t>
            </a:r>
          </a:p>
        </p:txBody>
      </p:sp>
      <p:sp>
        <p:nvSpPr>
          <p:cNvPr id="9" name="コンテンツ プレースホルダー 2">
            <a:extLst>
              <a:ext uri="{FF2B5EF4-FFF2-40B4-BE49-F238E27FC236}">
                <a16:creationId xmlns:a16="http://schemas.microsoft.com/office/drawing/2014/main" id="{D99EC6CE-6E9D-FF40-9F9F-A0626CC7BE42}"/>
              </a:ext>
            </a:extLst>
          </p:cNvPr>
          <p:cNvSpPr txBox="1">
            <a:spLocks/>
          </p:cNvSpPr>
          <p:nvPr/>
        </p:nvSpPr>
        <p:spPr>
          <a:xfrm>
            <a:off x="1483062" y="3889165"/>
            <a:ext cx="2406907"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a:solidFill>
                  <a:srgbClr val="009C74"/>
                </a:solidFill>
              </a:rPr>
              <a:t>お医者さんから</a:t>
            </a:r>
          </a:p>
          <a:p>
            <a:pPr marL="0" indent="0">
              <a:lnSpc>
                <a:spcPct val="110000"/>
              </a:lnSpc>
              <a:spcBef>
                <a:spcPts val="0"/>
              </a:spcBef>
              <a:buFont typeface="Arial" panose="020B0604020202020204" pitchFamily="34" charset="0"/>
              <a:buNone/>
            </a:pPr>
            <a:r>
              <a:rPr lang="ja-JP" altLang="en-US" sz="1600" b="1">
                <a:solidFill>
                  <a:srgbClr val="009C74"/>
                </a:solidFill>
              </a:rPr>
              <a:t>処方される薬の説明です！</a:t>
            </a:r>
          </a:p>
        </p:txBody>
      </p:sp>
      <p:cxnSp>
        <p:nvCxnSpPr>
          <p:cNvPr id="30" name="直線コネクタ 29">
            <a:extLst>
              <a:ext uri="{FF2B5EF4-FFF2-40B4-BE49-F238E27FC236}">
                <a16:creationId xmlns:a16="http://schemas.microsoft.com/office/drawing/2014/main" id="{89645DBD-EECD-D4ED-D159-AE0B008F3C25}"/>
              </a:ext>
            </a:extLst>
          </p:cNvPr>
          <p:cNvCxnSpPr/>
          <p:nvPr/>
        </p:nvCxnSpPr>
        <p:spPr>
          <a:xfrm>
            <a:off x="4109336" y="3791993"/>
            <a:ext cx="0" cy="776515"/>
          </a:xfrm>
          <a:prstGeom prst="line">
            <a:avLst/>
          </a:prstGeom>
          <a:ln w="12700" cap="rnd">
            <a:solidFill>
              <a:srgbClr val="148376"/>
            </a:solidFill>
            <a:prstDash val="sysDot"/>
            <a:round/>
          </a:ln>
        </p:spPr>
        <p:style>
          <a:lnRef idx="1">
            <a:schemeClr val="accent1"/>
          </a:lnRef>
          <a:fillRef idx="0">
            <a:schemeClr val="accent1"/>
          </a:fillRef>
          <a:effectRef idx="0">
            <a:schemeClr val="accent1"/>
          </a:effectRef>
          <a:fontRef idx="minor">
            <a:schemeClr val="tx1"/>
          </a:fontRef>
        </p:style>
      </p:cxnSp>
      <p:sp>
        <p:nvSpPr>
          <p:cNvPr id="32" name="コンテンツ プレースホルダー 2">
            <a:extLst>
              <a:ext uri="{FF2B5EF4-FFF2-40B4-BE49-F238E27FC236}">
                <a16:creationId xmlns:a16="http://schemas.microsoft.com/office/drawing/2014/main" id="{C8BB5344-A0A9-C124-F4FC-50C1B956674E}"/>
              </a:ext>
            </a:extLst>
          </p:cNvPr>
          <p:cNvSpPr txBox="1">
            <a:spLocks/>
          </p:cNvSpPr>
          <p:nvPr/>
        </p:nvSpPr>
        <p:spPr>
          <a:xfrm>
            <a:off x="1483062" y="5003829"/>
            <a:ext cx="2570767" cy="32181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a:solidFill>
                  <a:srgbClr val="009C74"/>
                </a:solidFill>
              </a:rPr>
              <a:t>分かり易い表現でコンパクト！</a:t>
            </a:r>
          </a:p>
        </p:txBody>
      </p:sp>
      <p:cxnSp>
        <p:nvCxnSpPr>
          <p:cNvPr id="33" name="直線コネクタ 32">
            <a:extLst>
              <a:ext uri="{FF2B5EF4-FFF2-40B4-BE49-F238E27FC236}">
                <a16:creationId xmlns:a16="http://schemas.microsoft.com/office/drawing/2014/main" id="{C4E51B79-7D5F-3F1C-3BA4-03FAB16ABC45}"/>
              </a:ext>
            </a:extLst>
          </p:cNvPr>
          <p:cNvCxnSpPr/>
          <p:nvPr/>
        </p:nvCxnSpPr>
        <p:spPr>
          <a:xfrm>
            <a:off x="4109336" y="4779965"/>
            <a:ext cx="0" cy="776515"/>
          </a:xfrm>
          <a:prstGeom prst="line">
            <a:avLst/>
          </a:prstGeom>
          <a:ln w="12700" cap="rnd">
            <a:solidFill>
              <a:srgbClr val="148376"/>
            </a:solidFill>
            <a:prstDash val="sysDot"/>
            <a:round/>
          </a:ln>
        </p:spPr>
        <p:style>
          <a:lnRef idx="1">
            <a:schemeClr val="accent1"/>
          </a:lnRef>
          <a:fillRef idx="0">
            <a:schemeClr val="accent1"/>
          </a:fillRef>
          <a:effectRef idx="0">
            <a:schemeClr val="accent1"/>
          </a:effectRef>
          <a:fontRef idx="minor">
            <a:schemeClr val="tx1"/>
          </a:fontRef>
        </p:style>
      </p:cxnSp>
      <p:sp>
        <p:nvSpPr>
          <p:cNvPr id="34" name="コンテンツ プレースホルダー 2">
            <a:extLst>
              <a:ext uri="{FF2B5EF4-FFF2-40B4-BE49-F238E27FC236}">
                <a16:creationId xmlns:a16="http://schemas.microsoft.com/office/drawing/2014/main" id="{DFBAB008-36AE-8167-2CFF-A6FC5D17F26E}"/>
              </a:ext>
            </a:extLst>
          </p:cNvPr>
          <p:cNvSpPr txBox="1">
            <a:spLocks/>
          </p:cNvSpPr>
          <p:nvPr/>
        </p:nvSpPr>
        <p:spPr>
          <a:xfrm>
            <a:off x="4225159" y="4760387"/>
            <a:ext cx="4560323" cy="81406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ja-JP" altLang="en-US" sz="1500">
                <a:solidFill>
                  <a:srgbClr val="009C74"/>
                </a:solidFill>
              </a:rPr>
              <a:t>患者さんと、お医者さんや薬剤師さんとの間で、お薬についてもっと対話をして頂きたい！そんな想いから、難しくなりがちな説明を出来るだけ易しく記載しています</a:t>
            </a:r>
          </a:p>
        </p:txBody>
      </p:sp>
      <p:sp>
        <p:nvSpPr>
          <p:cNvPr id="35" name="コンテンツ プレースホルダー 2">
            <a:extLst>
              <a:ext uri="{FF2B5EF4-FFF2-40B4-BE49-F238E27FC236}">
                <a16:creationId xmlns:a16="http://schemas.microsoft.com/office/drawing/2014/main" id="{AF16EA61-AD18-AC54-E153-516E92D291D0}"/>
              </a:ext>
            </a:extLst>
          </p:cNvPr>
          <p:cNvSpPr txBox="1">
            <a:spLocks/>
          </p:cNvSpPr>
          <p:nvPr/>
        </p:nvSpPr>
        <p:spPr>
          <a:xfrm>
            <a:off x="1483062" y="5991801"/>
            <a:ext cx="2406907" cy="32181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a:solidFill>
                  <a:srgbClr val="009C74"/>
                </a:solidFill>
              </a:rPr>
              <a:t>製薬企業が作っています！</a:t>
            </a:r>
          </a:p>
        </p:txBody>
      </p:sp>
      <p:cxnSp>
        <p:nvCxnSpPr>
          <p:cNvPr id="36" name="直線コネクタ 35">
            <a:extLst>
              <a:ext uri="{FF2B5EF4-FFF2-40B4-BE49-F238E27FC236}">
                <a16:creationId xmlns:a16="http://schemas.microsoft.com/office/drawing/2014/main" id="{DC38A709-3B10-C89A-7BEC-0A24F4CC3DB7}"/>
              </a:ext>
            </a:extLst>
          </p:cNvPr>
          <p:cNvCxnSpPr/>
          <p:nvPr/>
        </p:nvCxnSpPr>
        <p:spPr>
          <a:xfrm>
            <a:off x="4109336" y="5767937"/>
            <a:ext cx="0" cy="776515"/>
          </a:xfrm>
          <a:prstGeom prst="line">
            <a:avLst/>
          </a:prstGeom>
          <a:ln w="12700" cap="rnd">
            <a:solidFill>
              <a:srgbClr val="148376"/>
            </a:solidFill>
            <a:prstDash val="sysDot"/>
            <a:round/>
          </a:ln>
        </p:spPr>
        <p:style>
          <a:lnRef idx="1">
            <a:schemeClr val="accent1"/>
          </a:lnRef>
          <a:fillRef idx="0">
            <a:schemeClr val="accent1"/>
          </a:fillRef>
          <a:effectRef idx="0">
            <a:schemeClr val="accent1"/>
          </a:effectRef>
          <a:fontRef idx="minor">
            <a:schemeClr val="tx1"/>
          </a:fontRef>
        </p:style>
      </p:cxnSp>
      <p:sp>
        <p:nvSpPr>
          <p:cNvPr id="37" name="コンテンツ プレースホルダー 2">
            <a:extLst>
              <a:ext uri="{FF2B5EF4-FFF2-40B4-BE49-F238E27FC236}">
                <a16:creationId xmlns:a16="http://schemas.microsoft.com/office/drawing/2014/main" id="{99AE49B5-1FED-B107-C863-C6A1999F43C5}"/>
              </a:ext>
            </a:extLst>
          </p:cNvPr>
          <p:cNvSpPr txBox="1">
            <a:spLocks/>
          </p:cNvSpPr>
          <p:nvPr/>
        </p:nvSpPr>
        <p:spPr>
          <a:xfrm>
            <a:off x="4225159" y="5748359"/>
            <a:ext cx="4560323" cy="81406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ja-JP" altLang="en-US" sz="1500" spc="-30" dirty="0">
                <a:solidFill>
                  <a:srgbClr val="009C74"/>
                </a:solidFill>
              </a:rPr>
              <a:t>実際に薬を作り、販売している製薬企業が直接作成している</a:t>
            </a:r>
            <a:r>
              <a:rPr lang="ja-JP" altLang="en-US" sz="1500" dirty="0">
                <a:solidFill>
                  <a:srgbClr val="009C74"/>
                </a:solidFill>
              </a:rPr>
              <a:t>ので、正確で信頼性の高い情報です。それも毎日、更新</a:t>
            </a:r>
            <a:br>
              <a:rPr lang="en-US" altLang="ja-JP" sz="1500" dirty="0">
                <a:solidFill>
                  <a:srgbClr val="009C74"/>
                </a:solidFill>
              </a:rPr>
            </a:br>
            <a:r>
              <a:rPr lang="ja-JP" altLang="en-US" sz="1500" dirty="0">
                <a:solidFill>
                  <a:srgbClr val="009C74"/>
                </a:solidFill>
              </a:rPr>
              <a:t>しているので、常に最新の情報が得られます</a:t>
            </a:r>
          </a:p>
        </p:txBody>
      </p:sp>
      <p:grpSp>
        <p:nvGrpSpPr>
          <p:cNvPr id="8" name="グループ化 7">
            <a:extLst>
              <a:ext uri="{FF2B5EF4-FFF2-40B4-BE49-F238E27FC236}">
                <a16:creationId xmlns:a16="http://schemas.microsoft.com/office/drawing/2014/main" id="{040218E8-6070-208A-32B0-F4D02901336D}"/>
              </a:ext>
            </a:extLst>
          </p:cNvPr>
          <p:cNvGrpSpPr/>
          <p:nvPr/>
        </p:nvGrpSpPr>
        <p:grpSpPr>
          <a:xfrm>
            <a:off x="4225159" y="3801064"/>
            <a:ext cx="4560323" cy="648245"/>
            <a:chOff x="4225159" y="3858216"/>
            <a:chExt cx="4560323" cy="648245"/>
          </a:xfrm>
        </p:grpSpPr>
        <p:sp>
          <p:nvSpPr>
            <p:cNvPr id="31" name="コンテンツ プレースホルダー 2">
              <a:extLst>
                <a:ext uri="{FF2B5EF4-FFF2-40B4-BE49-F238E27FC236}">
                  <a16:creationId xmlns:a16="http://schemas.microsoft.com/office/drawing/2014/main" id="{187D38B3-25AA-F3FC-8F2E-7D271CA0D279}"/>
                </a:ext>
              </a:extLst>
            </p:cNvPr>
            <p:cNvSpPr txBox="1">
              <a:spLocks/>
            </p:cNvSpPr>
            <p:nvPr/>
          </p:nvSpPr>
          <p:spPr>
            <a:xfrm>
              <a:off x="4225159" y="3946317"/>
              <a:ext cx="4560323" cy="56014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ja-JP" altLang="en-US" sz="1500" spc="-50">
                  <a:solidFill>
                    <a:srgbClr val="009C74"/>
                  </a:solidFill>
                </a:rPr>
                <a:t>お医者さんから出される処方箋によって、薬局や病院で薬剤師</a:t>
              </a:r>
              <a:r>
                <a:rPr lang="ja-JP" altLang="en-US" sz="1500">
                  <a:solidFill>
                    <a:srgbClr val="009C74"/>
                  </a:solidFill>
                </a:rPr>
                <a:t>さんが調剤する薬の説明が書かれています</a:t>
              </a:r>
            </a:p>
          </p:txBody>
        </p:sp>
        <p:sp>
          <p:nvSpPr>
            <p:cNvPr id="6" name="コンテンツ プレースホルダー 2">
              <a:extLst>
                <a:ext uri="{FF2B5EF4-FFF2-40B4-BE49-F238E27FC236}">
                  <a16:creationId xmlns:a16="http://schemas.microsoft.com/office/drawing/2014/main" id="{7FB61F64-A05A-71DB-957E-84A830B2878F}"/>
                </a:ext>
              </a:extLst>
            </p:cNvPr>
            <p:cNvSpPr txBox="1">
              <a:spLocks/>
            </p:cNvSpPr>
            <p:nvPr/>
          </p:nvSpPr>
          <p:spPr>
            <a:xfrm>
              <a:off x="5910793" y="3858216"/>
              <a:ext cx="611245" cy="140103"/>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900">
                  <a:solidFill>
                    <a:srgbClr val="009C74"/>
                  </a:solidFill>
                </a:rPr>
                <a:t>しょほうせん</a:t>
              </a:r>
            </a:p>
          </p:txBody>
        </p:sp>
      </p:grpSp>
      <p:pic>
        <p:nvPicPr>
          <p:cNvPr id="5" name="図 4">
            <a:extLst>
              <a:ext uri="{FF2B5EF4-FFF2-40B4-BE49-F238E27FC236}">
                <a16:creationId xmlns:a16="http://schemas.microsoft.com/office/drawing/2014/main" id="{E3327352-F475-B3E1-0BA9-8BF48C250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629" y="2000331"/>
            <a:ext cx="3886200" cy="774700"/>
          </a:xfrm>
          <a:prstGeom prst="rect">
            <a:avLst/>
          </a:prstGeom>
        </p:spPr>
      </p:pic>
      <p:pic>
        <p:nvPicPr>
          <p:cNvPr id="12" name="図 11">
            <a:extLst>
              <a:ext uri="{FF2B5EF4-FFF2-40B4-BE49-F238E27FC236}">
                <a16:creationId xmlns:a16="http://schemas.microsoft.com/office/drawing/2014/main" id="{AC4585B8-2ECA-780C-BE4B-FB266ACE9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804" y="2234118"/>
            <a:ext cx="1482140" cy="1456364"/>
          </a:xfrm>
          <a:prstGeom prst="rect">
            <a:avLst/>
          </a:prstGeom>
        </p:spPr>
      </p:pic>
      <p:pic>
        <p:nvPicPr>
          <p:cNvPr id="16" name="図 15">
            <a:extLst>
              <a:ext uri="{FF2B5EF4-FFF2-40B4-BE49-F238E27FC236}">
                <a16:creationId xmlns:a16="http://schemas.microsoft.com/office/drawing/2014/main" id="{FA06C68F-563E-18CA-46B8-5AA7F53FC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850" y="3803633"/>
            <a:ext cx="1028200" cy="765172"/>
          </a:xfrm>
          <a:prstGeom prst="rect">
            <a:avLst/>
          </a:prstGeom>
        </p:spPr>
      </p:pic>
      <p:pic>
        <p:nvPicPr>
          <p:cNvPr id="20" name="図 19">
            <a:extLst>
              <a:ext uri="{FF2B5EF4-FFF2-40B4-BE49-F238E27FC236}">
                <a16:creationId xmlns:a16="http://schemas.microsoft.com/office/drawing/2014/main" id="{E16A33C7-3782-3189-5D42-0EA8DF16B4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850" y="4783044"/>
            <a:ext cx="1028200" cy="765172"/>
          </a:xfrm>
          <a:prstGeom prst="rect">
            <a:avLst/>
          </a:prstGeom>
        </p:spPr>
      </p:pic>
      <p:pic>
        <p:nvPicPr>
          <p:cNvPr id="24" name="図 23">
            <a:extLst>
              <a:ext uri="{FF2B5EF4-FFF2-40B4-BE49-F238E27FC236}">
                <a16:creationId xmlns:a16="http://schemas.microsoft.com/office/drawing/2014/main" id="{CC61F54E-D8F5-148C-7660-BC12F7EE0B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850" y="5774928"/>
            <a:ext cx="1028200" cy="765172"/>
          </a:xfrm>
          <a:prstGeom prst="rect">
            <a:avLst/>
          </a:prstGeom>
        </p:spPr>
      </p:pic>
    </p:spTree>
    <p:extLst>
      <p:ext uri="{BB962C8B-B14F-4D97-AF65-F5344CB8AC3E}">
        <p14:creationId xmlns:p14="http://schemas.microsoft.com/office/powerpoint/2010/main" val="429182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7455BBB-F9EE-6B24-B5C4-D7E486B19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17" y="1017447"/>
            <a:ext cx="3136874" cy="5585441"/>
          </a:xfrm>
          <a:prstGeom prst="rect">
            <a:avLst/>
          </a:prstGeom>
        </p:spPr>
      </p:pic>
      <p:cxnSp>
        <p:nvCxnSpPr>
          <p:cNvPr id="51" name="カギ線コネクタ 50">
            <a:extLst>
              <a:ext uri="{FF2B5EF4-FFF2-40B4-BE49-F238E27FC236}">
                <a16:creationId xmlns:a16="http://schemas.microsoft.com/office/drawing/2014/main" id="{6E7AAE74-A0E0-48CB-D09E-2AE365278A2A}"/>
              </a:ext>
            </a:extLst>
          </p:cNvPr>
          <p:cNvCxnSpPr>
            <a:cxnSpLocks/>
          </p:cNvCxnSpPr>
          <p:nvPr/>
        </p:nvCxnSpPr>
        <p:spPr>
          <a:xfrm rot="5400000">
            <a:off x="2807407" y="2568428"/>
            <a:ext cx="2441259" cy="899566"/>
          </a:xfrm>
          <a:prstGeom prst="bentConnector3">
            <a:avLst>
              <a:gd name="adj1" fmla="val 26397"/>
            </a:avLst>
          </a:prstGeom>
          <a:ln w="38100">
            <a:solidFill>
              <a:srgbClr val="6BBC6E"/>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3F40F58-F02B-D4BB-D475-588D2664345C}"/>
              </a:ext>
            </a:extLst>
          </p:cNvPr>
          <p:cNvCxnSpPr>
            <a:cxnSpLocks/>
          </p:cNvCxnSpPr>
          <p:nvPr/>
        </p:nvCxnSpPr>
        <p:spPr>
          <a:xfrm flipH="1">
            <a:off x="5738339" y="1797582"/>
            <a:ext cx="1" cy="1562840"/>
          </a:xfrm>
          <a:prstGeom prst="straightConnector1">
            <a:avLst/>
          </a:prstGeom>
          <a:ln w="38100">
            <a:solidFill>
              <a:srgbClr val="6BBC6E"/>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177E918-CCA1-DD68-FED9-DED21147BB64}"/>
              </a:ext>
            </a:extLst>
          </p:cNvPr>
          <p:cNvCxnSpPr>
            <a:cxnSpLocks/>
          </p:cNvCxnSpPr>
          <p:nvPr/>
        </p:nvCxnSpPr>
        <p:spPr>
          <a:xfrm>
            <a:off x="7067593" y="1797582"/>
            <a:ext cx="0" cy="521440"/>
          </a:xfrm>
          <a:prstGeom prst="straightConnector1">
            <a:avLst/>
          </a:prstGeom>
          <a:ln w="38100">
            <a:solidFill>
              <a:srgbClr val="6BBC6E"/>
            </a:solidFill>
            <a:tailEnd type="triangle"/>
          </a:ln>
        </p:spPr>
        <p:style>
          <a:lnRef idx="1">
            <a:schemeClr val="accent1"/>
          </a:lnRef>
          <a:fillRef idx="0">
            <a:schemeClr val="accent1"/>
          </a:fillRef>
          <a:effectRef idx="0">
            <a:schemeClr val="accent1"/>
          </a:effectRef>
          <a:fontRef idx="minor">
            <a:schemeClr val="tx1"/>
          </a:fontRef>
        </p:style>
      </p:cxnSp>
      <p:sp>
        <p:nvSpPr>
          <p:cNvPr id="15" name="タイトル 14">
            <a:extLst>
              <a:ext uri="{FF2B5EF4-FFF2-40B4-BE49-F238E27FC236}">
                <a16:creationId xmlns:a16="http://schemas.microsoft.com/office/drawing/2014/main" id="{7E1AAB75-7E5A-E698-618C-28A4A51275F4}"/>
              </a:ext>
            </a:extLst>
          </p:cNvPr>
          <p:cNvSpPr>
            <a:spLocks noGrp="1"/>
          </p:cNvSpPr>
          <p:nvPr>
            <p:ph type="title"/>
          </p:nvPr>
        </p:nvSpPr>
        <p:spPr>
          <a:xfrm>
            <a:off x="148106" y="325642"/>
            <a:ext cx="8367246" cy="617456"/>
          </a:xfrm>
        </p:spPr>
        <p:txBody>
          <a:bodyPr>
            <a:normAutofit/>
          </a:bodyPr>
          <a:lstStyle/>
          <a:p>
            <a:r>
              <a:rPr lang="ja-JP" altLang="en-US"/>
              <a:t>くすりのしおりではこんなことがわかります！</a:t>
            </a:r>
          </a:p>
        </p:txBody>
      </p:sp>
      <p:sp>
        <p:nvSpPr>
          <p:cNvPr id="17" name="コンテンツ プレースホルダー 2">
            <a:extLst>
              <a:ext uri="{FF2B5EF4-FFF2-40B4-BE49-F238E27FC236}">
                <a16:creationId xmlns:a16="http://schemas.microsoft.com/office/drawing/2014/main" id="{0F52406D-B825-BE48-079A-1BBBF8C8D9E0}"/>
              </a:ext>
            </a:extLst>
          </p:cNvPr>
          <p:cNvSpPr txBox="1">
            <a:spLocks/>
          </p:cNvSpPr>
          <p:nvPr/>
        </p:nvSpPr>
        <p:spPr>
          <a:xfrm>
            <a:off x="5988543" y="2319022"/>
            <a:ext cx="2863633" cy="923330"/>
          </a:xfrm>
          <a:prstGeom prst="rect">
            <a:avLst/>
          </a:prstGeom>
          <a:solidFill>
            <a:schemeClr val="bg1"/>
          </a:solidFill>
          <a:ln w="12700">
            <a:solidFill>
              <a:srgbClr val="6BBC6E"/>
            </a:solid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ja-JP" altLang="en-US" sz="1800" spc="-20" dirty="0"/>
              <a:t>この医薬品の関係する疾患に</a:t>
            </a:r>
            <a:r>
              <a:rPr lang="ja-JP" altLang="en-US" sz="1800" dirty="0"/>
              <a:t>ついて説明した冊子やサイトなどが見られます。</a:t>
            </a:r>
          </a:p>
        </p:txBody>
      </p:sp>
      <p:sp>
        <p:nvSpPr>
          <p:cNvPr id="21" name="コンテンツ プレースホルダー 2">
            <a:extLst>
              <a:ext uri="{FF2B5EF4-FFF2-40B4-BE49-F238E27FC236}">
                <a16:creationId xmlns:a16="http://schemas.microsoft.com/office/drawing/2014/main" id="{182024D6-E52B-6AFB-F34A-C67D94B9FC7B}"/>
              </a:ext>
            </a:extLst>
          </p:cNvPr>
          <p:cNvSpPr txBox="1">
            <a:spLocks/>
          </p:cNvSpPr>
          <p:nvPr/>
        </p:nvSpPr>
        <p:spPr>
          <a:xfrm>
            <a:off x="3942679" y="3360422"/>
            <a:ext cx="4909498" cy="646331"/>
          </a:xfrm>
          <a:prstGeom prst="rect">
            <a:avLst/>
          </a:prstGeom>
          <a:solidFill>
            <a:schemeClr val="bg1"/>
          </a:solidFill>
          <a:ln w="12700">
            <a:solidFill>
              <a:srgbClr val="6BBC6E"/>
            </a:solid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a:t>この医薬品の患者向けの副作用症状のリーフレット、具体的な使い方を説明する動画などが見られます。</a:t>
            </a:r>
          </a:p>
        </p:txBody>
      </p:sp>
      <p:graphicFrame>
        <p:nvGraphicFramePr>
          <p:cNvPr id="27" name="表 26">
            <a:extLst>
              <a:ext uri="{FF2B5EF4-FFF2-40B4-BE49-F238E27FC236}">
                <a16:creationId xmlns:a16="http://schemas.microsoft.com/office/drawing/2014/main" id="{783437E4-7675-D21A-7126-071DBEB992AA}"/>
              </a:ext>
            </a:extLst>
          </p:cNvPr>
          <p:cNvGraphicFramePr>
            <a:graphicFrameLocks noGrp="1"/>
          </p:cNvGraphicFramePr>
          <p:nvPr/>
        </p:nvGraphicFramePr>
        <p:xfrm>
          <a:off x="2419350" y="4247559"/>
          <a:ext cx="6520668" cy="2355330"/>
        </p:xfrm>
        <a:graphic>
          <a:graphicData uri="http://schemas.openxmlformats.org/drawingml/2006/table">
            <a:tbl>
              <a:tblPr firstRow="1" bandRow="1">
                <a:tableStyleId>{5940675A-B579-460E-94D1-54222C63F5DA}</a:tableStyleId>
              </a:tblPr>
              <a:tblGrid>
                <a:gridCol w="6520668">
                  <a:extLst>
                    <a:ext uri="{9D8B030D-6E8A-4147-A177-3AD203B41FA5}">
                      <a16:colId xmlns:a16="http://schemas.microsoft.com/office/drawing/2014/main" val="2671618410"/>
                    </a:ext>
                  </a:extLst>
                </a:gridCol>
              </a:tblGrid>
              <a:tr h="299320">
                <a:tc>
                  <a:txBody>
                    <a:bodyPr/>
                    <a:lstStyle/>
                    <a:p>
                      <a:r>
                        <a:rPr kumimoji="1" lang="ja-JP" altLang="en-US" sz="1400">
                          <a:solidFill>
                            <a:schemeClr val="bg1"/>
                          </a:solidFill>
                        </a:rPr>
                        <a:t>目次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467B3"/>
                    </a:solidFill>
                  </a:tcPr>
                </a:tc>
                <a:extLst>
                  <a:ext uri="{0D108BD9-81ED-4DB2-BD59-A6C34878D82A}">
                    <a16:rowId xmlns:a16="http://schemas.microsoft.com/office/drawing/2014/main" val="2325817897"/>
                  </a:ext>
                </a:extLst>
              </a:tr>
              <a:tr h="2050530">
                <a:tc>
                  <a:txBody>
                    <a:bodyPr/>
                    <a:lstStyle/>
                    <a:p>
                      <a:pPr>
                        <a:lnSpc>
                          <a:spcPct val="150000"/>
                        </a:lnSpc>
                      </a:pPr>
                      <a:r>
                        <a:rPr kumimoji="1" lang="ja-JP" altLang="en-US" sz="1400"/>
                        <a:t>この薬の作用と効果について</a:t>
                      </a:r>
                      <a:endParaRPr kumimoji="1" lang="en-US" altLang="ja-JP" sz="1400" dirty="0"/>
                    </a:p>
                    <a:p>
                      <a:pPr>
                        <a:lnSpc>
                          <a:spcPct val="150000"/>
                        </a:lnSpc>
                      </a:pPr>
                      <a:r>
                        <a:rPr kumimoji="1" lang="ja-JP" altLang="en-US" sz="1400"/>
                        <a:t>次のような方は注意が必要な場合があります。必ず担当の医師や薬剤師に伝えてください。</a:t>
                      </a:r>
                      <a:endParaRPr kumimoji="1" lang="en-US" altLang="ja-JP" sz="1400" dirty="0"/>
                    </a:p>
                    <a:p>
                      <a:pPr>
                        <a:lnSpc>
                          <a:spcPct val="150000"/>
                        </a:lnSpc>
                      </a:pPr>
                      <a:r>
                        <a:rPr kumimoji="1" lang="ja-JP" altLang="en-US" sz="1400"/>
                        <a:t>用法・用量（この薬の使い方）</a:t>
                      </a:r>
                      <a:endParaRPr kumimoji="1" lang="en-US" altLang="ja-JP" sz="1400" dirty="0"/>
                    </a:p>
                    <a:p>
                      <a:pPr>
                        <a:lnSpc>
                          <a:spcPct val="150000"/>
                        </a:lnSpc>
                      </a:pPr>
                      <a:r>
                        <a:rPr kumimoji="1" lang="ja-JP" altLang="en-US" sz="1400"/>
                        <a:t>生活上の注意</a:t>
                      </a:r>
                      <a:endParaRPr kumimoji="1" lang="en-US" altLang="ja-JP" sz="1400" dirty="0"/>
                    </a:p>
                    <a:p>
                      <a:pPr>
                        <a:lnSpc>
                          <a:spcPct val="150000"/>
                        </a:lnSpc>
                      </a:pPr>
                      <a:r>
                        <a:rPr kumimoji="1" lang="ja-JP" altLang="en-US" sz="1400"/>
                        <a:t>この薬を使ったあと気をつけていただくこと（副作用）</a:t>
                      </a:r>
                      <a:endParaRPr kumimoji="1" lang="en-US" altLang="ja-JP" sz="1400" dirty="0"/>
                    </a:p>
                    <a:p>
                      <a:pPr>
                        <a:lnSpc>
                          <a:spcPct val="150000"/>
                        </a:lnSpc>
                      </a:pPr>
                      <a:r>
                        <a:rPr kumimoji="1" lang="ja-JP" altLang="en-US" sz="1400"/>
                        <a:t>保管方法その他</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4874482"/>
                  </a:ext>
                </a:extLst>
              </a:tr>
            </a:tbl>
          </a:graphicData>
        </a:graphic>
      </p:graphicFrame>
      <p:pic>
        <p:nvPicPr>
          <p:cNvPr id="31" name="図 30">
            <a:extLst>
              <a:ext uri="{FF2B5EF4-FFF2-40B4-BE49-F238E27FC236}">
                <a16:creationId xmlns:a16="http://schemas.microsoft.com/office/drawing/2014/main" id="{16CF7985-D4A9-CCDC-93CA-B7CFA2048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296" y="1094285"/>
            <a:ext cx="2058151" cy="1490385"/>
          </a:xfrm>
          <a:prstGeom prst="rect">
            <a:avLst/>
          </a:prstGeom>
        </p:spPr>
      </p:pic>
      <p:pic>
        <p:nvPicPr>
          <p:cNvPr id="11" name="図 10">
            <a:extLst>
              <a:ext uri="{FF2B5EF4-FFF2-40B4-BE49-F238E27FC236}">
                <a16:creationId xmlns:a16="http://schemas.microsoft.com/office/drawing/2014/main" id="{65261890-413F-AFA2-EE1D-093D03506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4131" y="1391414"/>
            <a:ext cx="3858886" cy="412585"/>
          </a:xfrm>
          <a:prstGeom prst="rect">
            <a:avLst/>
          </a:prstGeom>
        </p:spPr>
      </p:pic>
    </p:spTree>
    <p:extLst>
      <p:ext uri="{BB962C8B-B14F-4D97-AF65-F5344CB8AC3E}">
        <p14:creationId xmlns:p14="http://schemas.microsoft.com/office/powerpoint/2010/main" val="53879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7E1AAB75-7E5A-E698-618C-28A4A51275F4}"/>
              </a:ext>
            </a:extLst>
          </p:cNvPr>
          <p:cNvSpPr>
            <a:spLocks noGrp="1"/>
          </p:cNvSpPr>
          <p:nvPr>
            <p:ph type="title"/>
          </p:nvPr>
        </p:nvSpPr>
        <p:spPr>
          <a:xfrm>
            <a:off x="633246" y="243014"/>
            <a:ext cx="8367246" cy="617456"/>
          </a:xfrm>
        </p:spPr>
        <p:txBody>
          <a:bodyPr>
            <a:normAutofit/>
          </a:bodyPr>
          <a:lstStyle/>
          <a:p>
            <a:r>
              <a:rPr lang="ja-JP" altLang="en-US" dirty="0"/>
              <a:t>健康・医療・医薬品に関する信頼できる情報源</a:t>
            </a:r>
          </a:p>
        </p:txBody>
      </p:sp>
      <p:sp>
        <p:nvSpPr>
          <p:cNvPr id="26" name="コンテンツ プレースホルダー 2">
            <a:extLst>
              <a:ext uri="{FF2B5EF4-FFF2-40B4-BE49-F238E27FC236}">
                <a16:creationId xmlns:a16="http://schemas.microsoft.com/office/drawing/2014/main" id="{F5563F16-8958-9FF2-E599-51B0408D2687}"/>
              </a:ext>
            </a:extLst>
          </p:cNvPr>
          <p:cNvSpPr txBox="1">
            <a:spLocks/>
          </p:cNvSpPr>
          <p:nvPr/>
        </p:nvSpPr>
        <p:spPr>
          <a:xfrm>
            <a:off x="4989677" y="2704291"/>
            <a:ext cx="1436238"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くすりの基本</a:t>
            </a:r>
          </a:p>
        </p:txBody>
      </p:sp>
      <p:sp>
        <p:nvSpPr>
          <p:cNvPr id="27" name="コンテンツ プレースホルダー 2">
            <a:extLst>
              <a:ext uri="{FF2B5EF4-FFF2-40B4-BE49-F238E27FC236}">
                <a16:creationId xmlns:a16="http://schemas.microsoft.com/office/drawing/2014/main" id="{52352484-75B5-9FFC-9867-11C60B456C1B}"/>
              </a:ext>
            </a:extLst>
          </p:cNvPr>
          <p:cNvSpPr txBox="1">
            <a:spLocks/>
          </p:cNvSpPr>
          <p:nvPr/>
        </p:nvSpPr>
        <p:spPr>
          <a:xfrm>
            <a:off x="4677169" y="1180873"/>
            <a:ext cx="4466831" cy="1323439"/>
          </a:xfrm>
          <a:prstGeom prst="rect">
            <a:avLst/>
          </a:prstGeom>
          <a:ln w="12700">
            <a:no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252000" indent="-252000">
              <a:lnSpc>
                <a:spcPct val="100000"/>
              </a:lnSpc>
              <a:buClr>
                <a:srgbClr val="6BBC6E"/>
              </a:buClr>
              <a:buFont typeface="Wingdings" pitchFamily="2" charset="2"/>
              <a:buChar char="l"/>
            </a:pPr>
            <a:r>
              <a:rPr lang="ja-JP" altLang="en-US" sz="2000" dirty="0">
                <a:latin typeface="+mn-ea"/>
              </a:rPr>
              <a:t>健康・医療・医薬品に関する以下のような情報について、信頼できるサイトをご紹介しています。右下の二次元コードからご覧ください</a:t>
            </a:r>
          </a:p>
        </p:txBody>
      </p:sp>
      <p:sp>
        <p:nvSpPr>
          <p:cNvPr id="28" name="コンテンツ プレースホルダー 2">
            <a:extLst>
              <a:ext uri="{FF2B5EF4-FFF2-40B4-BE49-F238E27FC236}">
                <a16:creationId xmlns:a16="http://schemas.microsoft.com/office/drawing/2014/main" id="{514CB6CD-9FC9-899D-9D2F-ABB0972B60D6}"/>
              </a:ext>
            </a:extLst>
          </p:cNvPr>
          <p:cNvSpPr txBox="1">
            <a:spLocks/>
          </p:cNvSpPr>
          <p:nvPr/>
        </p:nvSpPr>
        <p:spPr>
          <a:xfrm>
            <a:off x="4989677" y="4592269"/>
            <a:ext cx="3582347"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病気／検査／生活習慣病予防</a:t>
            </a:r>
          </a:p>
        </p:txBody>
      </p:sp>
      <p:sp>
        <p:nvSpPr>
          <p:cNvPr id="29" name="コンテンツ プレースホルダー 2">
            <a:extLst>
              <a:ext uri="{FF2B5EF4-FFF2-40B4-BE49-F238E27FC236}">
                <a16:creationId xmlns:a16="http://schemas.microsoft.com/office/drawing/2014/main" id="{855F3444-673C-BC98-3BA6-1E1BE176D5E4}"/>
              </a:ext>
            </a:extLst>
          </p:cNvPr>
          <p:cNvSpPr txBox="1">
            <a:spLocks/>
          </p:cNvSpPr>
          <p:nvPr/>
        </p:nvSpPr>
        <p:spPr>
          <a:xfrm>
            <a:off x="7108402" y="3981935"/>
            <a:ext cx="1463622"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がんの情報</a:t>
            </a:r>
          </a:p>
        </p:txBody>
      </p:sp>
      <p:sp>
        <p:nvSpPr>
          <p:cNvPr id="30" name="コンテンツ プレースホルダー 2">
            <a:extLst>
              <a:ext uri="{FF2B5EF4-FFF2-40B4-BE49-F238E27FC236}">
                <a16:creationId xmlns:a16="http://schemas.microsoft.com/office/drawing/2014/main" id="{90EB4741-D34D-D5BF-9528-BEDFB13F9B0C}"/>
              </a:ext>
            </a:extLst>
          </p:cNvPr>
          <p:cNvSpPr txBox="1">
            <a:spLocks/>
          </p:cNvSpPr>
          <p:nvPr/>
        </p:nvSpPr>
        <p:spPr>
          <a:xfrm>
            <a:off x="4962293" y="3341459"/>
            <a:ext cx="2146109"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妊婦／授乳婦と薬</a:t>
            </a:r>
          </a:p>
        </p:txBody>
      </p:sp>
      <p:sp>
        <p:nvSpPr>
          <p:cNvPr id="31" name="コンテンツ プレースホルダー 2">
            <a:extLst>
              <a:ext uri="{FF2B5EF4-FFF2-40B4-BE49-F238E27FC236}">
                <a16:creationId xmlns:a16="http://schemas.microsoft.com/office/drawing/2014/main" id="{E3B9FF6D-83AC-388C-097B-54ED222B0F27}"/>
              </a:ext>
            </a:extLst>
          </p:cNvPr>
          <p:cNvSpPr txBox="1">
            <a:spLocks/>
          </p:cNvSpPr>
          <p:nvPr/>
        </p:nvSpPr>
        <p:spPr>
          <a:xfrm>
            <a:off x="7164157" y="3352754"/>
            <a:ext cx="1407867"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健康食品</a:t>
            </a:r>
          </a:p>
        </p:txBody>
      </p:sp>
      <p:sp>
        <p:nvSpPr>
          <p:cNvPr id="32" name="コンテンツ プレースホルダー 2">
            <a:extLst>
              <a:ext uri="{FF2B5EF4-FFF2-40B4-BE49-F238E27FC236}">
                <a16:creationId xmlns:a16="http://schemas.microsoft.com/office/drawing/2014/main" id="{A28C8574-8D19-A74B-B146-80ED706B5159}"/>
              </a:ext>
            </a:extLst>
          </p:cNvPr>
          <p:cNvSpPr txBox="1">
            <a:spLocks/>
          </p:cNvSpPr>
          <p:nvPr/>
        </p:nvSpPr>
        <p:spPr>
          <a:xfrm>
            <a:off x="6515401" y="2700485"/>
            <a:ext cx="2292752"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病気に対する治療法</a:t>
            </a:r>
          </a:p>
        </p:txBody>
      </p:sp>
      <p:sp>
        <p:nvSpPr>
          <p:cNvPr id="33" name="コンテンツ プレースホルダー 2">
            <a:extLst>
              <a:ext uri="{FF2B5EF4-FFF2-40B4-BE49-F238E27FC236}">
                <a16:creationId xmlns:a16="http://schemas.microsoft.com/office/drawing/2014/main" id="{0A9CBC0F-0D4C-858F-AC39-C38AB736BD8A}"/>
              </a:ext>
            </a:extLst>
          </p:cNvPr>
          <p:cNvSpPr txBox="1">
            <a:spLocks/>
          </p:cNvSpPr>
          <p:nvPr/>
        </p:nvSpPr>
        <p:spPr>
          <a:xfrm>
            <a:off x="4989677" y="3968185"/>
            <a:ext cx="2025908" cy="491747"/>
          </a:xfrm>
          <a:prstGeom prst="roundRect">
            <a:avLst>
              <a:gd name="adj" fmla="val 50000"/>
            </a:avLst>
          </a:prstGeom>
          <a:ln w="38100">
            <a:solidFill>
              <a:srgbClr val="6BBC6E"/>
            </a:solidFill>
          </a:ln>
        </p:spPr>
        <p:txBody>
          <a:bodyPr vert="horz" wrap="square" lIns="36000" tIns="36000" rIns="36000" bIns="36000" rtlCol="0" anchor="ctr" anchorCtr="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800" b="1" dirty="0"/>
              <a:t>情報の見極め方</a:t>
            </a:r>
          </a:p>
        </p:txBody>
      </p:sp>
      <p:pic>
        <p:nvPicPr>
          <p:cNvPr id="34" name="図 33" descr="QR コード&#10;&#10;AI 生成コンテンツは誤りを含む可能性があります。">
            <a:extLst>
              <a:ext uri="{FF2B5EF4-FFF2-40B4-BE49-F238E27FC236}">
                <a16:creationId xmlns:a16="http://schemas.microsoft.com/office/drawing/2014/main" id="{7F32287B-5EE1-E761-9860-DF790387E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118" y="5250522"/>
            <a:ext cx="1433017" cy="1433017"/>
          </a:xfrm>
          <a:prstGeom prst="rect">
            <a:avLst/>
          </a:prstGeom>
        </p:spPr>
      </p:pic>
      <p:pic>
        <p:nvPicPr>
          <p:cNvPr id="35" name="図 34" descr="グラフィカル ユーザー インターフェイス, テキスト&#10;&#10;AI 生成コンテンツは誤りを含む可能性があります。">
            <a:extLst>
              <a:ext uri="{FF2B5EF4-FFF2-40B4-BE49-F238E27FC236}">
                <a16:creationId xmlns:a16="http://schemas.microsoft.com/office/drawing/2014/main" id="{3856B3FF-78D7-A8DE-9527-4F322D4A4D06}"/>
              </a:ext>
            </a:extLst>
          </p:cNvPr>
          <p:cNvPicPr>
            <a:picLocks noChangeAspect="1"/>
          </p:cNvPicPr>
          <p:nvPr/>
        </p:nvPicPr>
        <p:blipFill>
          <a:blip r:embed="rId4"/>
          <a:stretch>
            <a:fillRect/>
          </a:stretch>
        </p:blipFill>
        <p:spPr>
          <a:xfrm>
            <a:off x="335848" y="2901857"/>
            <a:ext cx="4095558" cy="2008157"/>
          </a:xfrm>
          <a:prstGeom prst="rect">
            <a:avLst/>
          </a:prstGeom>
          <a:ln>
            <a:noFill/>
          </a:ln>
          <a:effectLst>
            <a:outerShdw blurRad="292100" dist="139700" dir="2700000" algn="tl" rotWithShape="0">
              <a:srgbClr val="333333">
                <a:alpha val="65000"/>
              </a:srgbClr>
            </a:outerShdw>
          </a:effectLst>
        </p:spPr>
      </p:pic>
      <p:sp>
        <p:nvSpPr>
          <p:cNvPr id="42" name="コンテンツ プレースホルダー 2">
            <a:extLst>
              <a:ext uri="{FF2B5EF4-FFF2-40B4-BE49-F238E27FC236}">
                <a16:creationId xmlns:a16="http://schemas.microsoft.com/office/drawing/2014/main" id="{2E29EE26-3687-1238-58DF-B046089B290C}"/>
              </a:ext>
            </a:extLst>
          </p:cNvPr>
          <p:cNvSpPr txBox="1">
            <a:spLocks/>
          </p:cNvSpPr>
          <p:nvPr/>
        </p:nvSpPr>
        <p:spPr>
          <a:xfrm>
            <a:off x="45041" y="1180873"/>
            <a:ext cx="4677169" cy="1323439"/>
          </a:xfrm>
          <a:prstGeom prst="rect">
            <a:avLst/>
          </a:prstGeom>
          <a:ln w="12700">
            <a:no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252000" indent="-252000">
              <a:lnSpc>
                <a:spcPct val="100000"/>
              </a:lnSpc>
              <a:buClr>
                <a:srgbClr val="6BBC6E"/>
              </a:buClr>
              <a:buFont typeface="Wingdings" pitchFamily="2" charset="2"/>
              <a:buChar char="l"/>
            </a:pPr>
            <a:r>
              <a:rPr lang="en-US" altLang="ja-JP" sz="2000" dirty="0">
                <a:latin typeface="+mn-ea"/>
              </a:rPr>
              <a:t>PMDA</a:t>
            </a:r>
            <a:r>
              <a:rPr lang="ja-JP" altLang="en-US" sz="1600" dirty="0">
                <a:latin typeface="+mn-ea"/>
              </a:rPr>
              <a:t>（医薬品医療機器総合機構；厚生労働省所管の独立行政法人）</a:t>
            </a:r>
            <a:r>
              <a:rPr lang="ja-JP" altLang="en-US" sz="2000" dirty="0">
                <a:latin typeface="+mn-ea"/>
              </a:rPr>
              <a:t>のウェブサイトでは患者向医薬品ガイドなどの情報を提供しています</a:t>
            </a:r>
          </a:p>
        </p:txBody>
      </p:sp>
      <p:pic>
        <p:nvPicPr>
          <p:cNvPr id="3" name="図 2">
            <a:extLst>
              <a:ext uri="{FF2B5EF4-FFF2-40B4-BE49-F238E27FC236}">
                <a16:creationId xmlns:a16="http://schemas.microsoft.com/office/drawing/2014/main" id="{49DE5FA0-C7AF-09F7-5B3C-80B97A0CFC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4888" y="5232745"/>
            <a:ext cx="1369406" cy="1369406"/>
          </a:xfrm>
          <a:prstGeom prst="rect">
            <a:avLst/>
          </a:prstGeom>
        </p:spPr>
      </p:pic>
    </p:spTree>
    <p:extLst>
      <p:ext uri="{BB962C8B-B14F-4D97-AF65-F5344CB8AC3E}">
        <p14:creationId xmlns:p14="http://schemas.microsoft.com/office/powerpoint/2010/main" val="162974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10"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dirty="0">
                <a:solidFill>
                  <a:srgbClr val="000000"/>
                </a:solidFill>
                <a:latin typeface="Meiryo UI" pitchFamily="50" charset="-128"/>
                <a:ea typeface="Meiryo UI" pitchFamily="50" charset="-128"/>
                <a:cs typeface="Meiryo UI" pitchFamily="50" charset="-128"/>
              </a:rPr>
              <a:t>広告の例</a:t>
            </a:r>
            <a:r>
              <a:rPr lang="ja-JP" altLang="en-US" sz="2585" b="1">
                <a:solidFill>
                  <a:srgbClr val="000000"/>
                </a:solidFill>
                <a:latin typeface="Meiryo UI" pitchFamily="50" charset="-128"/>
                <a:ea typeface="Meiryo UI" pitchFamily="50" charset="-128"/>
                <a:cs typeface="Meiryo UI" pitchFamily="50" charset="-128"/>
              </a:rPr>
              <a:t>：こんな広告を</a:t>
            </a:r>
            <a:r>
              <a:rPr lang="ja-JP" altLang="en-US" sz="2585" b="1" dirty="0">
                <a:solidFill>
                  <a:srgbClr val="000000"/>
                </a:solidFill>
                <a:latin typeface="Meiryo UI" pitchFamily="50" charset="-128"/>
                <a:ea typeface="Meiryo UI" pitchFamily="50" charset="-128"/>
                <a:cs typeface="Meiryo UI" pitchFamily="50" charset="-128"/>
              </a:rPr>
              <a:t>目にしたら、どう思いますか？</a:t>
            </a:r>
          </a:p>
        </p:txBody>
      </p:sp>
      <p:sp>
        <p:nvSpPr>
          <p:cNvPr id="11" name="コンテンツ プレースホルダー 18"/>
          <p:cNvSpPr txBox="1">
            <a:spLocks/>
          </p:cNvSpPr>
          <p:nvPr/>
        </p:nvSpPr>
        <p:spPr>
          <a:xfrm>
            <a:off x="298641" y="1160996"/>
            <a:ext cx="8641218" cy="498462"/>
          </a:xfrm>
          <a:prstGeom prst="rect">
            <a:avLst/>
          </a:prstGeom>
          <a:ln>
            <a:solidFill>
              <a:srgbClr val="000000"/>
            </a:solidFill>
          </a:ln>
        </p:spPr>
        <p:txBody>
          <a:bodyPr lIns="91440" tIns="45720" rIns="91440" bIns="45720"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230" indent="-316230" defTabSz="844083">
              <a:defRPr/>
            </a:pPr>
            <a:r>
              <a:rPr lang="ja-JP" altLang="en-US" sz="1800" kern="0">
                <a:solidFill>
                  <a:prstClr val="black"/>
                </a:solidFill>
                <a:latin typeface="Meiryo UI"/>
                <a:ea typeface="Meiryo UI"/>
              </a:rPr>
              <a:t>世の中にはさまざまな医療情報が</a:t>
            </a:r>
            <a:r>
              <a:rPr lang="ja-JP" altLang="en-US" sz="1800" kern="0">
                <a:latin typeface="Meiryo UI"/>
                <a:ea typeface="Meiryo UI"/>
              </a:rPr>
              <a:t>あふ</a:t>
            </a:r>
            <a:r>
              <a:rPr lang="ja-JP" altLang="en-US" sz="1800" kern="0">
                <a:solidFill>
                  <a:prstClr val="black"/>
                </a:solidFill>
                <a:latin typeface="Meiryo UI"/>
                <a:ea typeface="Meiryo UI"/>
              </a:rPr>
              <a:t>れています。少し立ち止まって考えてみましょう。</a:t>
            </a:r>
            <a:endParaRPr lang="en-US" altLang="ja-JP" sz="1800" kern="0">
              <a:solidFill>
                <a:prstClr val="black"/>
              </a:solidFill>
              <a:latin typeface="Meiryo UI"/>
              <a:ea typeface="Meiryo UI"/>
            </a:endParaRPr>
          </a:p>
        </p:txBody>
      </p:sp>
      <p:grpSp>
        <p:nvGrpSpPr>
          <p:cNvPr id="3" name="グループ化 2"/>
          <p:cNvGrpSpPr/>
          <p:nvPr/>
        </p:nvGrpSpPr>
        <p:grpSpPr>
          <a:xfrm>
            <a:off x="-72155" y="1677568"/>
            <a:ext cx="9108650" cy="4612323"/>
            <a:chOff x="-108519" y="1556792"/>
            <a:chExt cx="8922533" cy="5023273"/>
          </a:xfrm>
        </p:grpSpPr>
        <p:pic>
          <p:nvPicPr>
            <p:cNvPr id="2054" name="Picture 6" descr="「サイト イラスト」の画像検索結果">
              <a:extLst>
                <a:ext uri="{FF2B5EF4-FFF2-40B4-BE49-F238E27FC236}">
                  <a16:creationId xmlns:a16="http://schemas.microsoft.com/office/drawing/2014/main" id="{EC41DF21-2B62-4C52-844D-1A765F13AD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519" y="1556792"/>
              <a:ext cx="4860017" cy="5023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サイト イラスト」の画像検索結果">
              <a:extLst>
                <a:ext uri="{FF2B5EF4-FFF2-40B4-BE49-F238E27FC236}">
                  <a16:creationId xmlns:a16="http://schemas.microsoft.com/office/drawing/2014/main" id="{EC41DF21-2B62-4C52-844D-1A765F13A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88"/>
            <a:stretch/>
          </p:blipFill>
          <p:spPr bwMode="auto">
            <a:xfrm>
              <a:off x="5382259" y="1556792"/>
              <a:ext cx="3431755" cy="50232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サイト イラスト」の画像検索結果">
              <a:extLst>
                <a:ext uri="{FF2B5EF4-FFF2-40B4-BE49-F238E27FC236}">
                  <a16:creationId xmlns:a16="http://schemas.microsoft.com/office/drawing/2014/main" id="{EC41DF21-2B62-4C52-844D-1A765F13A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79" r="51278"/>
            <a:stretch/>
          </p:blipFill>
          <p:spPr bwMode="auto">
            <a:xfrm>
              <a:off x="2235041" y="1556792"/>
              <a:ext cx="1008112" cy="50232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サイト イラスト」の画像検索結果">
              <a:extLst>
                <a:ext uri="{FF2B5EF4-FFF2-40B4-BE49-F238E27FC236}">
                  <a16:creationId xmlns:a16="http://schemas.microsoft.com/office/drawing/2014/main" id="{EC41DF21-2B62-4C52-844D-1A765F13A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79" r="51278"/>
            <a:stretch/>
          </p:blipFill>
          <p:spPr bwMode="auto">
            <a:xfrm>
              <a:off x="4202767" y="1556792"/>
              <a:ext cx="1008112" cy="50232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サイト イラスト」の画像検索結果">
              <a:extLst>
                <a:ext uri="{FF2B5EF4-FFF2-40B4-BE49-F238E27FC236}">
                  <a16:creationId xmlns:a16="http://schemas.microsoft.com/office/drawing/2014/main" id="{EC41DF21-2B62-4C52-844D-1A765F13A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79" r="51278"/>
            <a:stretch/>
          </p:blipFill>
          <p:spPr bwMode="auto">
            <a:xfrm>
              <a:off x="5113983" y="1556792"/>
              <a:ext cx="1008112" cy="502327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a:extLst>
              <a:ext uri="{FF2B5EF4-FFF2-40B4-BE49-F238E27FC236}">
                <a16:creationId xmlns:a16="http://schemas.microsoft.com/office/drawing/2014/main" id="{BFD44E51-D144-4684-8B63-BAC4DEA75C06}"/>
              </a:ext>
            </a:extLst>
          </p:cNvPr>
          <p:cNvSpPr txBox="1"/>
          <p:nvPr/>
        </p:nvSpPr>
        <p:spPr>
          <a:xfrm>
            <a:off x="298640" y="2276872"/>
            <a:ext cx="8305808" cy="3712554"/>
          </a:xfrm>
          <a:prstGeom prst="rect">
            <a:avLst/>
          </a:prstGeom>
          <a:solidFill>
            <a:schemeClr val="bg1"/>
          </a:solidFill>
          <a:ln>
            <a:solidFill>
              <a:schemeClr val="bg1"/>
            </a:solidFill>
          </a:ln>
        </p:spPr>
        <p:txBody>
          <a:bodyPr wrap="square" rtlCol="0">
            <a:spAutoFit/>
          </a:bodyPr>
          <a:lstStyle/>
          <a:p>
            <a:r>
              <a:rPr lang="en-US" altLang="ja-JP" sz="3200" b="1" dirty="0"/>
              <a:t>××</a:t>
            </a:r>
            <a:r>
              <a:rPr lang="ja-JP" altLang="en-US" sz="3200" b="1" dirty="0"/>
              <a:t>薬品の奇跡の〇〇〇〇</a:t>
            </a:r>
            <a:endParaRPr lang="en-US" altLang="ja-JP" sz="3200" b="1" dirty="0"/>
          </a:p>
          <a:p>
            <a:r>
              <a:rPr lang="ja-JP" altLang="en-US" sz="2800" dirty="0"/>
              <a:t>がんで苦しむ方に朗報！</a:t>
            </a:r>
            <a:r>
              <a:rPr lang="ja-JP" altLang="en-US" sz="2800" b="1" dirty="0"/>
              <a:t>〇〇〇〇</a:t>
            </a:r>
            <a:r>
              <a:rPr lang="ja-JP" altLang="en-US" sz="2800" dirty="0"/>
              <a:t>に含まれる</a:t>
            </a:r>
            <a:r>
              <a:rPr lang="en-US" altLang="ja-JP" sz="2800" dirty="0"/>
              <a:t>β</a:t>
            </a:r>
            <a:r>
              <a:rPr lang="ja-JP" altLang="en-US" sz="2800" dirty="0"/>
              <a:t>グルカンが免疫細胞を活性化し、がん細胞を撃退します。実際に末期がんから回復した方の声が続々と届いています。抗がん剤の副作用でお悩みの方にも最適です。今すぐお試しください。</a:t>
            </a:r>
            <a:endParaRPr lang="en-US" altLang="ja-JP" sz="2800" dirty="0"/>
          </a:p>
          <a:p>
            <a:r>
              <a:rPr lang="ja-JP" altLang="en-US" sz="2800" dirty="0"/>
              <a:t>お得で嬉しい大容量</a:t>
            </a:r>
            <a:r>
              <a:rPr lang="en-US" altLang="ja-JP" sz="2800" dirty="0"/>
              <a:t>900</a:t>
            </a:r>
            <a:r>
              <a:rPr lang="ja-JP" altLang="en-US" sz="2800" dirty="0"/>
              <a:t>粒・</a:t>
            </a:r>
            <a:r>
              <a:rPr lang="en-US" altLang="ja-JP" sz="2800" dirty="0"/>
              <a:t>90</a:t>
            </a:r>
            <a:r>
              <a:rPr lang="ja-JP" altLang="en-US" sz="2800" dirty="0"/>
              <a:t>日分！これまで以上にご愛顧ください。</a:t>
            </a:r>
            <a:endParaRPr lang="en-US" altLang="ja-JP" sz="2800" dirty="0"/>
          </a:p>
        </p:txBody>
      </p:sp>
      <p:sp>
        <p:nvSpPr>
          <p:cNvPr id="5" name="スライド番号プレースホルダー 4">
            <a:extLst>
              <a:ext uri="{FF2B5EF4-FFF2-40B4-BE49-F238E27FC236}">
                <a16:creationId xmlns:a16="http://schemas.microsoft.com/office/drawing/2014/main" id="{6F225C16-35F2-43E6-BE5A-8C4D049BFE5E}"/>
              </a:ext>
            </a:extLst>
          </p:cNvPr>
          <p:cNvSpPr>
            <a:spLocks noGrp="1"/>
          </p:cNvSpPr>
          <p:nvPr>
            <p:ph type="sldNum" sz="quarter" idx="12"/>
          </p:nvPr>
        </p:nvSpPr>
        <p:spPr/>
        <p:txBody>
          <a:bodyPr/>
          <a:lstStyle/>
          <a:p>
            <a:fld id="{8C00CA73-F1BD-48BC-8C9C-E0376374F70B}" type="slidenum">
              <a:rPr kumimoji="1" lang="ja-JP" altLang="en-US" smtClean="0"/>
              <a:t>3</a:t>
            </a:fld>
            <a:endParaRPr kumimoji="1" lang="ja-JP" altLang="en-US"/>
          </a:p>
        </p:txBody>
      </p:sp>
    </p:spTree>
    <p:extLst>
      <p:ext uri="{BB962C8B-B14F-4D97-AF65-F5344CB8AC3E}">
        <p14:creationId xmlns:p14="http://schemas.microsoft.com/office/powerpoint/2010/main" val="333939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7E1AAB75-7E5A-E698-618C-28A4A51275F4}"/>
              </a:ext>
            </a:extLst>
          </p:cNvPr>
          <p:cNvSpPr>
            <a:spLocks noGrp="1"/>
          </p:cNvSpPr>
          <p:nvPr>
            <p:ph type="title"/>
          </p:nvPr>
        </p:nvSpPr>
        <p:spPr>
          <a:xfrm>
            <a:off x="148106" y="325642"/>
            <a:ext cx="8367246" cy="617456"/>
          </a:xfrm>
        </p:spPr>
        <p:txBody>
          <a:bodyPr>
            <a:normAutofit/>
          </a:bodyPr>
          <a:lstStyle/>
          <a:p>
            <a:r>
              <a:rPr lang="ja-JP" altLang="en-US"/>
              <a:t>情報を見分ける演習：あなたは、どう判断しますか？</a:t>
            </a:r>
          </a:p>
        </p:txBody>
      </p:sp>
      <p:grpSp>
        <p:nvGrpSpPr>
          <p:cNvPr id="4" name="グループ化 3">
            <a:extLst>
              <a:ext uri="{FF2B5EF4-FFF2-40B4-BE49-F238E27FC236}">
                <a16:creationId xmlns:a16="http://schemas.microsoft.com/office/drawing/2014/main" id="{AB5C1DAF-6D2D-1C2F-2909-80A09568435F}"/>
              </a:ext>
            </a:extLst>
          </p:cNvPr>
          <p:cNvGrpSpPr/>
          <p:nvPr/>
        </p:nvGrpSpPr>
        <p:grpSpPr>
          <a:xfrm>
            <a:off x="197043" y="1191607"/>
            <a:ext cx="8749914" cy="380480"/>
            <a:chOff x="197043" y="1248759"/>
            <a:chExt cx="8749914" cy="380480"/>
          </a:xfrm>
        </p:grpSpPr>
        <p:sp>
          <p:nvSpPr>
            <p:cNvPr id="2" name="コンテンツ プレースホルダー 2">
              <a:extLst>
                <a:ext uri="{FF2B5EF4-FFF2-40B4-BE49-F238E27FC236}">
                  <a16:creationId xmlns:a16="http://schemas.microsoft.com/office/drawing/2014/main" id="{79DB6914-737B-14ED-790E-B64EFCF81760}"/>
                </a:ext>
              </a:extLst>
            </p:cNvPr>
            <p:cNvSpPr txBox="1">
              <a:spLocks/>
            </p:cNvSpPr>
            <p:nvPr/>
          </p:nvSpPr>
          <p:spPr>
            <a:xfrm>
              <a:off x="197043" y="1254896"/>
              <a:ext cx="8749914" cy="372603"/>
            </a:xfrm>
            <a:prstGeom prst="rect">
              <a:avLst/>
            </a:prstGeom>
            <a:solidFill>
              <a:schemeClr val="bg1"/>
            </a:solidFill>
            <a:ln w="12700">
              <a:solidFill>
                <a:schemeClr val="tx1"/>
              </a:solidFill>
            </a:ln>
          </p:spPr>
          <p:txBody>
            <a:bodyPr vert="horz" wrap="square" lIns="91440" tIns="45720" rIns="91440" bIns="4572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10000"/>
                </a:lnSpc>
                <a:spcBef>
                  <a:spcPts val="0"/>
                </a:spcBef>
                <a:buNone/>
              </a:pPr>
              <a:r>
                <a:rPr lang="ja-JP" altLang="en-US" sz="1800"/>
                <a:t>　　世の中にはさまざまな医療情報があふれています。みなさんは何を信じますか？</a:t>
              </a:r>
            </a:p>
          </p:txBody>
        </p:sp>
        <p:sp>
          <p:nvSpPr>
            <p:cNvPr id="3" name="コンテンツ プレースホルダー 2">
              <a:extLst>
                <a:ext uri="{FF2B5EF4-FFF2-40B4-BE49-F238E27FC236}">
                  <a16:creationId xmlns:a16="http://schemas.microsoft.com/office/drawing/2014/main" id="{31DBA092-B29A-5938-4E78-32C4C671778E}"/>
                </a:ext>
              </a:extLst>
            </p:cNvPr>
            <p:cNvSpPr txBox="1">
              <a:spLocks/>
            </p:cNvSpPr>
            <p:nvPr/>
          </p:nvSpPr>
          <p:spPr>
            <a:xfrm>
              <a:off x="264415" y="1248759"/>
              <a:ext cx="310409" cy="38048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000" b="1" dirty="0">
                  <a:latin typeface="Meiryo UI" panose="020B0604030504040204" pitchFamily="34" charset="-128"/>
                  <a:ea typeface="Meiryo UI" panose="020B0604030504040204" pitchFamily="34" charset="-128"/>
                </a:rPr>
                <a:t>✔️</a:t>
              </a:r>
              <a:endParaRPr lang="ja-JP" altLang="en-US" sz="2000" b="1">
                <a:latin typeface="Meiryo UI" panose="020B0604030504040204" pitchFamily="34" charset="-128"/>
                <a:ea typeface="Meiryo UI" panose="020B0604030504040204" pitchFamily="34" charset="-128"/>
              </a:endParaRPr>
            </a:p>
          </p:txBody>
        </p:sp>
      </p:grpSp>
      <p:sp>
        <p:nvSpPr>
          <p:cNvPr id="6" name="角丸四角形 5">
            <a:extLst>
              <a:ext uri="{FF2B5EF4-FFF2-40B4-BE49-F238E27FC236}">
                <a16:creationId xmlns:a16="http://schemas.microsoft.com/office/drawing/2014/main" id="{1D75550E-FBCD-923E-497E-8D148BA8EA51}"/>
              </a:ext>
            </a:extLst>
          </p:cNvPr>
          <p:cNvSpPr/>
          <p:nvPr/>
        </p:nvSpPr>
        <p:spPr>
          <a:xfrm>
            <a:off x="197043" y="18372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a:extLst>
              <a:ext uri="{FF2B5EF4-FFF2-40B4-BE49-F238E27FC236}">
                <a16:creationId xmlns:a16="http://schemas.microsoft.com/office/drawing/2014/main" id="{C8E30897-7D30-EEA6-F80D-67FCB7A4E539}"/>
              </a:ext>
            </a:extLst>
          </p:cNvPr>
          <p:cNvSpPr/>
          <p:nvPr/>
        </p:nvSpPr>
        <p:spPr>
          <a:xfrm>
            <a:off x="3148229" y="18372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a:extLst>
              <a:ext uri="{FF2B5EF4-FFF2-40B4-BE49-F238E27FC236}">
                <a16:creationId xmlns:a16="http://schemas.microsoft.com/office/drawing/2014/main" id="{9D30B8C5-E56B-A150-E5B0-F98468194943}"/>
              </a:ext>
            </a:extLst>
          </p:cNvPr>
          <p:cNvSpPr/>
          <p:nvPr/>
        </p:nvSpPr>
        <p:spPr>
          <a:xfrm>
            <a:off x="6120957" y="18372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a:extLst>
              <a:ext uri="{FF2B5EF4-FFF2-40B4-BE49-F238E27FC236}">
                <a16:creationId xmlns:a16="http://schemas.microsoft.com/office/drawing/2014/main" id="{71C51DA5-C580-1DAC-3CD6-531FE4C58D22}"/>
              </a:ext>
            </a:extLst>
          </p:cNvPr>
          <p:cNvSpPr/>
          <p:nvPr/>
        </p:nvSpPr>
        <p:spPr>
          <a:xfrm>
            <a:off x="197043" y="42178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a:extLst>
              <a:ext uri="{FF2B5EF4-FFF2-40B4-BE49-F238E27FC236}">
                <a16:creationId xmlns:a16="http://schemas.microsoft.com/office/drawing/2014/main" id="{E0DE955A-B7D3-D85E-75E0-8B8256AD19BE}"/>
              </a:ext>
            </a:extLst>
          </p:cNvPr>
          <p:cNvSpPr/>
          <p:nvPr/>
        </p:nvSpPr>
        <p:spPr>
          <a:xfrm>
            <a:off x="3148229" y="42178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a:extLst>
              <a:ext uri="{FF2B5EF4-FFF2-40B4-BE49-F238E27FC236}">
                <a16:creationId xmlns:a16="http://schemas.microsoft.com/office/drawing/2014/main" id="{E15BF467-F1F9-311D-733C-75C9B8C1450D}"/>
              </a:ext>
            </a:extLst>
          </p:cNvPr>
          <p:cNvSpPr/>
          <p:nvPr/>
        </p:nvSpPr>
        <p:spPr>
          <a:xfrm>
            <a:off x="6120957" y="4217880"/>
            <a:ext cx="2826000" cy="2124000"/>
          </a:xfrm>
          <a:prstGeom prst="roundRect">
            <a:avLst>
              <a:gd name="adj" fmla="val 9708"/>
            </a:avLst>
          </a:prstGeom>
          <a:solidFill>
            <a:srgbClr val="6BBC6E">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79D2362B-A5EB-0594-9A76-E9B20DA01E53}"/>
              </a:ext>
            </a:extLst>
          </p:cNvPr>
          <p:cNvGrpSpPr/>
          <p:nvPr/>
        </p:nvGrpSpPr>
        <p:grpSpPr>
          <a:xfrm>
            <a:off x="3289111" y="1720777"/>
            <a:ext cx="2482986" cy="735372"/>
            <a:chOff x="301544" y="1705889"/>
            <a:chExt cx="2482986" cy="735372"/>
          </a:xfrm>
        </p:grpSpPr>
        <p:grpSp>
          <p:nvGrpSpPr>
            <p:cNvPr id="14" name="グループ化 13">
              <a:extLst>
                <a:ext uri="{FF2B5EF4-FFF2-40B4-BE49-F238E27FC236}">
                  <a16:creationId xmlns:a16="http://schemas.microsoft.com/office/drawing/2014/main" id="{B1A577B4-044F-3F5F-B168-F765AE21CD18}"/>
                </a:ext>
              </a:extLst>
            </p:cNvPr>
            <p:cNvGrpSpPr/>
            <p:nvPr/>
          </p:nvGrpSpPr>
          <p:grpSpPr>
            <a:xfrm>
              <a:off x="301544" y="1705889"/>
              <a:ext cx="2482986" cy="735372"/>
              <a:chOff x="-2761540" y="905253"/>
              <a:chExt cx="2482986" cy="735372"/>
            </a:xfrm>
          </p:grpSpPr>
          <p:sp>
            <p:nvSpPr>
              <p:cNvPr id="13" name="フリーフォーム 12">
                <a:extLst>
                  <a:ext uri="{FF2B5EF4-FFF2-40B4-BE49-F238E27FC236}">
                    <a16:creationId xmlns:a16="http://schemas.microsoft.com/office/drawing/2014/main" id="{8791AA9C-0AB2-A0CA-0437-BC0AD5E5AE02}"/>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a:extLst>
                  <a:ext uri="{FF2B5EF4-FFF2-40B4-BE49-F238E27FC236}">
                    <a16:creationId xmlns:a16="http://schemas.microsoft.com/office/drawing/2014/main" id="{DA928045-F23F-8E49-A985-18C8F37442BF}"/>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コンテンツ プレースホルダー 2">
              <a:extLst>
                <a:ext uri="{FF2B5EF4-FFF2-40B4-BE49-F238E27FC236}">
                  <a16:creationId xmlns:a16="http://schemas.microsoft.com/office/drawing/2014/main" id="{5F481468-E7C3-EA39-2BCD-49355ACDCED6}"/>
                </a:ext>
              </a:extLst>
            </p:cNvPr>
            <p:cNvSpPr txBox="1">
              <a:spLocks/>
            </p:cNvSpPr>
            <p:nvPr/>
          </p:nvSpPr>
          <p:spPr>
            <a:xfrm>
              <a:off x="419619" y="1712864"/>
              <a:ext cx="2226145"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a:solidFill>
                    <a:schemeClr val="bg1"/>
                  </a:solidFill>
                </a:rPr>
                <a:t>ネット検索・</a:t>
              </a:r>
            </a:p>
            <a:p>
              <a:pPr marL="0" indent="0" algn="ctr">
                <a:lnSpc>
                  <a:spcPct val="110000"/>
                </a:lnSpc>
                <a:spcBef>
                  <a:spcPts val="0"/>
                </a:spcBef>
                <a:buFont typeface="Arial" panose="020B0604020202020204" pitchFamily="34" charset="0"/>
                <a:buNone/>
              </a:pPr>
              <a:r>
                <a:rPr lang="en" altLang="ja-JP" sz="1600" b="1" dirty="0">
                  <a:solidFill>
                    <a:schemeClr val="bg1"/>
                  </a:solidFill>
                </a:rPr>
                <a:t>SNS</a:t>
              </a:r>
              <a:r>
                <a:rPr lang="ja-JP" altLang="en" sz="1600" b="1">
                  <a:solidFill>
                    <a:schemeClr val="bg1"/>
                  </a:solidFill>
                </a:rPr>
                <a:t>・</a:t>
              </a:r>
              <a:r>
                <a:rPr lang="ja-JP" altLang="en-US" sz="1600" b="1">
                  <a:solidFill>
                    <a:schemeClr val="bg1"/>
                  </a:solidFill>
                </a:rPr>
                <a:t>生成</a:t>
              </a:r>
              <a:r>
                <a:rPr lang="en" altLang="ja-JP" sz="1600" b="1" dirty="0">
                  <a:solidFill>
                    <a:schemeClr val="bg1"/>
                  </a:solidFill>
                </a:rPr>
                <a:t>AI</a:t>
              </a:r>
              <a:endParaRPr lang="ja-JP" altLang="en-US" sz="1600" b="1">
                <a:solidFill>
                  <a:schemeClr val="bg1"/>
                </a:solidFill>
              </a:endParaRPr>
            </a:p>
          </p:txBody>
        </p:sp>
      </p:grpSp>
      <p:grpSp>
        <p:nvGrpSpPr>
          <p:cNvPr id="18" name="グループ化 17">
            <a:extLst>
              <a:ext uri="{FF2B5EF4-FFF2-40B4-BE49-F238E27FC236}">
                <a16:creationId xmlns:a16="http://schemas.microsoft.com/office/drawing/2014/main" id="{6EB409E7-48ED-2981-88EA-2DD0C6E43E6A}"/>
              </a:ext>
            </a:extLst>
          </p:cNvPr>
          <p:cNvGrpSpPr/>
          <p:nvPr/>
        </p:nvGrpSpPr>
        <p:grpSpPr>
          <a:xfrm>
            <a:off x="6262714" y="1720777"/>
            <a:ext cx="2482986" cy="735372"/>
            <a:chOff x="301544" y="1705889"/>
            <a:chExt cx="2482986" cy="735372"/>
          </a:xfrm>
        </p:grpSpPr>
        <p:grpSp>
          <p:nvGrpSpPr>
            <p:cNvPr id="19" name="グループ化 18">
              <a:extLst>
                <a:ext uri="{FF2B5EF4-FFF2-40B4-BE49-F238E27FC236}">
                  <a16:creationId xmlns:a16="http://schemas.microsoft.com/office/drawing/2014/main" id="{BB5BA267-6D1F-941C-FD73-3979DCAAB085}"/>
                </a:ext>
              </a:extLst>
            </p:cNvPr>
            <p:cNvGrpSpPr/>
            <p:nvPr/>
          </p:nvGrpSpPr>
          <p:grpSpPr>
            <a:xfrm>
              <a:off x="301544" y="1705889"/>
              <a:ext cx="2482986" cy="735372"/>
              <a:chOff x="-2761540" y="905253"/>
              <a:chExt cx="2482986" cy="735372"/>
            </a:xfrm>
          </p:grpSpPr>
          <p:sp>
            <p:nvSpPr>
              <p:cNvPr id="21" name="フリーフォーム 20">
                <a:extLst>
                  <a:ext uri="{FF2B5EF4-FFF2-40B4-BE49-F238E27FC236}">
                    <a16:creationId xmlns:a16="http://schemas.microsoft.com/office/drawing/2014/main" id="{37125E83-A9EA-D6C2-4375-144E1BEFE948}"/>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角丸四角形 21">
                <a:extLst>
                  <a:ext uri="{FF2B5EF4-FFF2-40B4-BE49-F238E27FC236}">
                    <a16:creationId xmlns:a16="http://schemas.microsoft.com/office/drawing/2014/main" id="{6765E778-7555-A8E7-6C04-7B2D6244BCBD}"/>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コンテンツ プレースホルダー 2">
              <a:extLst>
                <a:ext uri="{FF2B5EF4-FFF2-40B4-BE49-F238E27FC236}">
                  <a16:creationId xmlns:a16="http://schemas.microsoft.com/office/drawing/2014/main" id="{30C510A5-8405-C52F-C4D3-8ACA842EA38E}"/>
                </a:ext>
              </a:extLst>
            </p:cNvPr>
            <p:cNvSpPr txBox="1">
              <a:spLocks/>
            </p:cNvSpPr>
            <p:nvPr/>
          </p:nvSpPr>
          <p:spPr>
            <a:xfrm>
              <a:off x="419619" y="1712864"/>
              <a:ext cx="2226145"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a:solidFill>
                    <a:schemeClr val="bg1"/>
                  </a:solidFill>
                </a:rPr>
                <a:t>かかりつけ医師・</a:t>
              </a:r>
            </a:p>
            <a:p>
              <a:pPr marL="0" indent="0" algn="ctr">
                <a:lnSpc>
                  <a:spcPct val="110000"/>
                </a:lnSpc>
                <a:spcBef>
                  <a:spcPts val="0"/>
                </a:spcBef>
                <a:buFont typeface="Arial" panose="020B0604020202020204" pitchFamily="34" charset="0"/>
                <a:buNone/>
              </a:pPr>
              <a:r>
                <a:rPr lang="ja-JP" altLang="en-US" sz="1600" b="1">
                  <a:solidFill>
                    <a:schemeClr val="bg1"/>
                  </a:solidFill>
                </a:rPr>
                <a:t>薬剤師のアドバイス</a:t>
              </a:r>
            </a:p>
          </p:txBody>
        </p:sp>
      </p:grpSp>
      <p:grpSp>
        <p:nvGrpSpPr>
          <p:cNvPr id="23" name="グループ化 22">
            <a:extLst>
              <a:ext uri="{FF2B5EF4-FFF2-40B4-BE49-F238E27FC236}">
                <a16:creationId xmlns:a16="http://schemas.microsoft.com/office/drawing/2014/main" id="{E4483334-6493-1993-FC45-83489D897542}"/>
              </a:ext>
            </a:extLst>
          </p:cNvPr>
          <p:cNvGrpSpPr/>
          <p:nvPr/>
        </p:nvGrpSpPr>
        <p:grpSpPr>
          <a:xfrm>
            <a:off x="337050" y="1720777"/>
            <a:ext cx="2482986" cy="735372"/>
            <a:chOff x="301544" y="1705889"/>
            <a:chExt cx="2482986" cy="735372"/>
          </a:xfrm>
        </p:grpSpPr>
        <p:grpSp>
          <p:nvGrpSpPr>
            <p:cNvPr id="24" name="グループ化 23">
              <a:extLst>
                <a:ext uri="{FF2B5EF4-FFF2-40B4-BE49-F238E27FC236}">
                  <a16:creationId xmlns:a16="http://schemas.microsoft.com/office/drawing/2014/main" id="{D0DFE9A3-C35C-1F3F-521A-B27101710637}"/>
                </a:ext>
              </a:extLst>
            </p:cNvPr>
            <p:cNvGrpSpPr/>
            <p:nvPr/>
          </p:nvGrpSpPr>
          <p:grpSpPr>
            <a:xfrm>
              <a:off x="301544" y="1705889"/>
              <a:ext cx="2482986" cy="735372"/>
              <a:chOff x="-2761540" y="905253"/>
              <a:chExt cx="2482986" cy="735372"/>
            </a:xfrm>
          </p:grpSpPr>
          <p:sp>
            <p:nvSpPr>
              <p:cNvPr id="26" name="フリーフォーム 25">
                <a:extLst>
                  <a:ext uri="{FF2B5EF4-FFF2-40B4-BE49-F238E27FC236}">
                    <a16:creationId xmlns:a16="http://schemas.microsoft.com/office/drawing/2014/main" id="{DDAE3662-484B-CCC1-2441-4DDA5F59D6B9}"/>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a:extLst>
                  <a:ext uri="{FF2B5EF4-FFF2-40B4-BE49-F238E27FC236}">
                    <a16:creationId xmlns:a16="http://schemas.microsoft.com/office/drawing/2014/main" id="{AE8BD66A-64FD-EC2B-3437-1B920B657F34}"/>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コンテンツ プレースホルダー 2">
              <a:extLst>
                <a:ext uri="{FF2B5EF4-FFF2-40B4-BE49-F238E27FC236}">
                  <a16:creationId xmlns:a16="http://schemas.microsoft.com/office/drawing/2014/main" id="{6E9E8290-2D61-916D-3A03-8985C63771BD}"/>
                </a:ext>
              </a:extLst>
            </p:cNvPr>
            <p:cNvSpPr txBox="1">
              <a:spLocks/>
            </p:cNvSpPr>
            <p:nvPr/>
          </p:nvSpPr>
          <p:spPr>
            <a:xfrm>
              <a:off x="419619" y="1712864"/>
              <a:ext cx="2226145"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a:solidFill>
                    <a:schemeClr val="bg1"/>
                  </a:solidFill>
                </a:rPr>
                <a:t>ママ友のクチコミの</a:t>
              </a:r>
            </a:p>
            <a:p>
              <a:pPr marL="0" indent="0" algn="ctr">
                <a:lnSpc>
                  <a:spcPct val="110000"/>
                </a:lnSpc>
                <a:spcBef>
                  <a:spcPts val="0"/>
                </a:spcBef>
                <a:buFont typeface="Arial" panose="020B0604020202020204" pitchFamily="34" charset="0"/>
                <a:buNone/>
              </a:pPr>
              <a:r>
                <a:rPr lang="ja-JP" altLang="en-US" sz="1600" b="1">
                  <a:solidFill>
                    <a:schemeClr val="bg1"/>
                  </a:solidFill>
                </a:rPr>
                <a:t>健康情報</a:t>
              </a:r>
            </a:p>
          </p:txBody>
        </p:sp>
      </p:grpSp>
      <p:grpSp>
        <p:nvGrpSpPr>
          <p:cNvPr id="28" name="グループ化 27">
            <a:extLst>
              <a:ext uri="{FF2B5EF4-FFF2-40B4-BE49-F238E27FC236}">
                <a16:creationId xmlns:a16="http://schemas.microsoft.com/office/drawing/2014/main" id="{4405613B-FC2C-6F43-6E2E-71C953A2EC18}"/>
              </a:ext>
            </a:extLst>
          </p:cNvPr>
          <p:cNvGrpSpPr/>
          <p:nvPr/>
        </p:nvGrpSpPr>
        <p:grpSpPr>
          <a:xfrm>
            <a:off x="3289111" y="4069292"/>
            <a:ext cx="2482986" cy="735372"/>
            <a:chOff x="301544" y="1705889"/>
            <a:chExt cx="2482986" cy="735372"/>
          </a:xfrm>
        </p:grpSpPr>
        <p:grpSp>
          <p:nvGrpSpPr>
            <p:cNvPr id="29" name="グループ化 28">
              <a:extLst>
                <a:ext uri="{FF2B5EF4-FFF2-40B4-BE49-F238E27FC236}">
                  <a16:creationId xmlns:a16="http://schemas.microsoft.com/office/drawing/2014/main" id="{24C3EC76-5C52-2D7E-676C-0CB5F23837AA}"/>
                </a:ext>
              </a:extLst>
            </p:cNvPr>
            <p:cNvGrpSpPr/>
            <p:nvPr/>
          </p:nvGrpSpPr>
          <p:grpSpPr>
            <a:xfrm>
              <a:off x="301544" y="1705889"/>
              <a:ext cx="2482986" cy="735372"/>
              <a:chOff x="-2761540" y="905253"/>
              <a:chExt cx="2482986" cy="735372"/>
            </a:xfrm>
          </p:grpSpPr>
          <p:sp>
            <p:nvSpPr>
              <p:cNvPr id="31" name="フリーフォーム 30">
                <a:extLst>
                  <a:ext uri="{FF2B5EF4-FFF2-40B4-BE49-F238E27FC236}">
                    <a16:creationId xmlns:a16="http://schemas.microsoft.com/office/drawing/2014/main" id="{8ACE3635-2F01-43AE-DF83-E1C180DAF8B4}"/>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角丸四角形 31">
                <a:extLst>
                  <a:ext uri="{FF2B5EF4-FFF2-40B4-BE49-F238E27FC236}">
                    <a16:creationId xmlns:a16="http://schemas.microsoft.com/office/drawing/2014/main" id="{971B27F1-B6A7-8997-3493-A6315B6C6767}"/>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コンテンツ プレースホルダー 2">
              <a:extLst>
                <a:ext uri="{FF2B5EF4-FFF2-40B4-BE49-F238E27FC236}">
                  <a16:creationId xmlns:a16="http://schemas.microsoft.com/office/drawing/2014/main" id="{FAAD0DCA-6733-3513-4BA4-2C2832E29686}"/>
                </a:ext>
              </a:extLst>
            </p:cNvPr>
            <p:cNvSpPr txBox="1">
              <a:spLocks/>
            </p:cNvSpPr>
            <p:nvPr/>
          </p:nvSpPr>
          <p:spPr>
            <a:xfrm>
              <a:off x="323087" y="1712864"/>
              <a:ext cx="2409196"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a:solidFill>
                    <a:schemeClr val="bg1"/>
                  </a:solidFill>
                </a:rPr>
                <a:t>大学病院のホームページに</a:t>
              </a:r>
            </a:p>
            <a:p>
              <a:pPr marL="0" indent="0" algn="ctr">
                <a:lnSpc>
                  <a:spcPct val="110000"/>
                </a:lnSpc>
                <a:spcBef>
                  <a:spcPts val="0"/>
                </a:spcBef>
                <a:buFont typeface="Arial" panose="020B0604020202020204" pitchFamily="34" charset="0"/>
                <a:buNone/>
              </a:pPr>
              <a:r>
                <a:rPr lang="ja-JP" altLang="en-US" sz="1600" b="1">
                  <a:solidFill>
                    <a:schemeClr val="bg1"/>
                  </a:solidFill>
                </a:rPr>
                <a:t>載っていた手術の情報</a:t>
              </a:r>
            </a:p>
          </p:txBody>
        </p:sp>
      </p:grpSp>
      <p:grpSp>
        <p:nvGrpSpPr>
          <p:cNvPr id="33" name="グループ化 32">
            <a:extLst>
              <a:ext uri="{FF2B5EF4-FFF2-40B4-BE49-F238E27FC236}">
                <a16:creationId xmlns:a16="http://schemas.microsoft.com/office/drawing/2014/main" id="{C75375E6-A8A3-EBDE-9856-DA9ABC4C74E4}"/>
              </a:ext>
            </a:extLst>
          </p:cNvPr>
          <p:cNvGrpSpPr/>
          <p:nvPr/>
        </p:nvGrpSpPr>
        <p:grpSpPr>
          <a:xfrm>
            <a:off x="6262714" y="4069292"/>
            <a:ext cx="2482986" cy="735372"/>
            <a:chOff x="301544" y="1705889"/>
            <a:chExt cx="2482986" cy="735372"/>
          </a:xfrm>
        </p:grpSpPr>
        <p:grpSp>
          <p:nvGrpSpPr>
            <p:cNvPr id="34" name="グループ化 33">
              <a:extLst>
                <a:ext uri="{FF2B5EF4-FFF2-40B4-BE49-F238E27FC236}">
                  <a16:creationId xmlns:a16="http://schemas.microsoft.com/office/drawing/2014/main" id="{9F27C628-39B9-0701-7C8D-8FDF76847293}"/>
                </a:ext>
              </a:extLst>
            </p:cNvPr>
            <p:cNvGrpSpPr/>
            <p:nvPr/>
          </p:nvGrpSpPr>
          <p:grpSpPr>
            <a:xfrm>
              <a:off x="301544" y="1705889"/>
              <a:ext cx="2482986" cy="735372"/>
              <a:chOff x="-2761540" y="905253"/>
              <a:chExt cx="2482986" cy="735372"/>
            </a:xfrm>
          </p:grpSpPr>
          <p:sp>
            <p:nvSpPr>
              <p:cNvPr id="36" name="フリーフォーム 35">
                <a:extLst>
                  <a:ext uri="{FF2B5EF4-FFF2-40B4-BE49-F238E27FC236}">
                    <a16:creationId xmlns:a16="http://schemas.microsoft.com/office/drawing/2014/main" id="{173AA40B-FB42-818E-2AB5-8A0B7B756B67}"/>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角丸四角形 36">
                <a:extLst>
                  <a:ext uri="{FF2B5EF4-FFF2-40B4-BE49-F238E27FC236}">
                    <a16:creationId xmlns:a16="http://schemas.microsoft.com/office/drawing/2014/main" id="{2838A714-2067-9BC4-9BC6-338FBC93C3FA}"/>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5" name="コンテンツ プレースホルダー 2">
              <a:extLst>
                <a:ext uri="{FF2B5EF4-FFF2-40B4-BE49-F238E27FC236}">
                  <a16:creationId xmlns:a16="http://schemas.microsoft.com/office/drawing/2014/main" id="{A2E0F940-CCC5-34E9-1DAE-47F0308BB830}"/>
                </a:ext>
              </a:extLst>
            </p:cNvPr>
            <p:cNvSpPr txBox="1">
              <a:spLocks/>
            </p:cNvSpPr>
            <p:nvPr/>
          </p:nvSpPr>
          <p:spPr>
            <a:xfrm>
              <a:off x="419619" y="1712864"/>
              <a:ext cx="2226145"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dirty="0">
                  <a:solidFill>
                    <a:schemeClr val="bg1"/>
                  </a:solidFill>
                </a:rPr>
                <a:t>通販番組で</a:t>
              </a:r>
            </a:p>
            <a:p>
              <a:pPr marL="0" indent="0" algn="ctr">
                <a:lnSpc>
                  <a:spcPct val="110000"/>
                </a:lnSpc>
                <a:spcBef>
                  <a:spcPts val="0"/>
                </a:spcBef>
                <a:buFont typeface="Arial" panose="020B0604020202020204" pitchFamily="34" charset="0"/>
                <a:buNone/>
              </a:pPr>
              <a:r>
                <a:rPr lang="ja-JP" altLang="en-US" sz="1600" b="1" dirty="0">
                  <a:solidFill>
                    <a:schemeClr val="bg1"/>
                  </a:solidFill>
                </a:rPr>
                <a:t>紹介されたサプリメント</a:t>
              </a:r>
            </a:p>
          </p:txBody>
        </p:sp>
      </p:grpSp>
      <p:grpSp>
        <p:nvGrpSpPr>
          <p:cNvPr id="38" name="グループ化 37">
            <a:extLst>
              <a:ext uri="{FF2B5EF4-FFF2-40B4-BE49-F238E27FC236}">
                <a16:creationId xmlns:a16="http://schemas.microsoft.com/office/drawing/2014/main" id="{FC2ACBA8-7D29-BDC3-A843-ECB2205B1EE3}"/>
              </a:ext>
            </a:extLst>
          </p:cNvPr>
          <p:cNvGrpSpPr/>
          <p:nvPr/>
        </p:nvGrpSpPr>
        <p:grpSpPr>
          <a:xfrm>
            <a:off x="337050" y="4069292"/>
            <a:ext cx="2482986" cy="735372"/>
            <a:chOff x="301544" y="1705889"/>
            <a:chExt cx="2482986" cy="735372"/>
          </a:xfrm>
        </p:grpSpPr>
        <p:grpSp>
          <p:nvGrpSpPr>
            <p:cNvPr id="39" name="グループ化 38">
              <a:extLst>
                <a:ext uri="{FF2B5EF4-FFF2-40B4-BE49-F238E27FC236}">
                  <a16:creationId xmlns:a16="http://schemas.microsoft.com/office/drawing/2014/main" id="{9EA50C48-497B-888E-5DBA-1D72D227B44D}"/>
                </a:ext>
              </a:extLst>
            </p:cNvPr>
            <p:cNvGrpSpPr/>
            <p:nvPr/>
          </p:nvGrpSpPr>
          <p:grpSpPr>
            <a:xfrm>
              <a:off x="301544" y="1705889"/>
              <a:ext cx="2482986" cy="735372"/>
              <a:chOff x="-2761540" y="905253"/>
              <a:chExt cx="2482986" cy="735372"/>
            </a:xfrm>
          </p:grpSpPr>
          <p:sp>
            <p:nvSpPr>
              <p:cNvPr id="41" name="フリーフォーム 40">
                <a:extLst>
                  <a:ext uri="{FF2B5EF4-FFF2-40B4-BE49-F238E27FC236}">
                    <a16:creationId xmlns:a16="http://schemas.microsoft.com/office/drawing/2014/main" id="{C32356FC-42B7-73BC-820E-EC72EDF4B56A}"/>
                  </a:ext>
                </a:extLst>
              </p:cNvPr>
              <p:cNvSpPr/>
              <p:nvPr/>
            </p:nvSpPr>
            <p:spPr>
              <a:xfrm>
                <a:off x="-841972" y="1468610"/>
                <a:ext cx="221810" cy="172015"/>
              </a:xfrm>
              <a:custGeom>
                <a:avLst/>
                <a:gdLst>
                  <a:gd name="connsiteX0" fmla="*/ 58848 w 221810"/>
                  <a:gd name="connsiteY0" fmla="*/ 9053 h 172015"/>
                  <a:gd name="connsiteX1" fmla="*/ 0 w 221810"/>
                  <a:gd name="connsiteY1" fmla="*/ 172015 h 172015"/>
                  <a:gd name="connsiteX2" fmla="*/ 221810 w 221810"/>
                  <a:gd name="connsiteY2" fmla="*/ 0 h 172015"/>
                  <a:gd name="connsiteX3" fmla="*/ 58848 w 221810"/>
                  <a:gd name="connsiteY3" fmla="*/ 9053 h 172015"/>
                </a:gdLst>
                <a:ahLst/>
                <a:cxnLst>
                  <a:cxn ang="0">
                    <a:pos x="connsiteX0" y="connsiteY0"/>
                  </a:cxn>
                  <a:cxn ang="0">
                    <a:pos x="connsiteX1" y="connsiteY1"/>
                  </a:cxn>
                  <a:cxn ang="0">
                    <a:pos x="connsiteX2" y="connsiteY2"/>
                  </a:cxn>
                  <a:cxn ang="0">
                    <a:pos x="connsiteX3" y="connsiteY3"/>
                  </a:cxn>
                </a:cxnLst>
                <a:rect l="l" t="t" r="r" b="b"/>
                <a:pathLst>
                  <a:path w="221810" h="172015">
                    <a:moveTo>
                      <a:pt x="58848" y="9053"/>
                    </a:moveTo>
                    <a:lnTo>
                      <a:pt x="0" y="172015"/>
                    </a:lnTo>
                    <a:lnTo>
                      <a:pt x="221810" y="0"/>
                    </a:lnTo>
                    <a:lnTo>
                      <a:pt x="58848" y="9053"/>
                    </a:lnTo>
                    <a:close/>
                  </a:path>
                </a:pathLst>
              </a:custGeom>
              <a:solidFill>
                <a:srgbClr val="6BB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角丸四角形 41">
                <a:extLst>
                  <a:ext uri="{FF2B5EF4-FFF2-40B4-BE49-F238E27FC236}">
                    <a16:creationId xmlns:a16="http://schemas.microsoft.com/office/drawing/2014/main" id="{5927E96B-CF54-C8CE-9DB0-E77EF8B07D5B}"/>
                  </a:ext>
                </a:extLst>
              </p:cNvPr>
              <p:cNvSpPr/>
              <p:nvPr/>
            </p:nvSpPr>
            <p:spPr>
              <a:xfrm>
                <a:off x="-2761540" y="905253"/>
                <a:ext cx="2482986" cy="599629"/>
              </a:xfrm>
              <a:prstGeom prst="roundRect">
                <a:avLst>
                  <a:gd name="adj" fmla="val 11899"/>
                </a:avLst>
              </a:prstGeom>
              <a:solidFill>
                <a:srgbClr val="6BB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0" name="コンテンツ プレースホルダー 2">
              <a:extLst>
                <a:ext uri="{FF2B5EF4-FFF2-40B4-BE49-F238E27FC236}">
                  <a16:creationId xmlns:a16="http://schemas.microsoft.com/office/drawing/2014/main" id="{5B4C6D6F-D584-4137-7AE8-1F8570CFDFC0}"/>
                </a:ext>
              </a:extLst>
            </p:cNvPr>
            <p:cNvSpPr txBox="1">
              <a:spLocks/>
            </p:cNvSpPr>
            <p:nvPr/>
          </p:nvSpPr>
          <p:spPr>
            <a:xfrm>
              <a:off x="419619" y="1712864"/>
              <a:ext cx="2226145" cy="592654"/>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600" b="1">
                  <a:solidFill>
                    <a:schemeClr val="bg1"/>
                  </a:solidFill>
                </a:rPr>
                <a:t>「診療ガイドライン」が</a:t>
              </a:r>
            </a:p>
            <a:p>
              <a:pPr marL="0" indent="0" algn="ctr">
                <a:lnSpc>
                  <a:spcPct val="110000"/>
                </a:lnSpc>
                <a:spcBef>
                  <a:spcPts val="0"/>
                </a:spcBef>
                <a:buFont typeface="Arial" panose="020B0604020202020204" pitchFamily="34" charset="0"/>
                <a:buNone/>
              </a:pPr>
              <a:r>
                <a:rPr lang="ja-JP" altLang="en-US" sz="1600" b="1">
                  <a:solidFill>
                    <a:schemeClr val="bg1"/>
                  </a:solidFill>
                </a:rPr>
                <a:t>推奨する治療法</a:t>
              </a:r>
            </a:p>
          </p:txBody>
        </p:sp>
      </p:grpSp>
      <p:sp>
        <p:nvSpPr>
          <p:cNvPr id="43" name="コンテンツ プレースホルダー 2">
            <a:extLst>
              <a:ext uri="{FF2B5EF4-FFF2-40B4-BE49-F238E27FC236}">
                <a16:creationId xmlns:a16="http://schemas.microsoft.com/office/drawing/2014/main" id="{3D6FA774-9009-6346-1C02-156B7218B8C9}"/>
              </a:ext>
            </a:extLst>
          </p:cNvPr>
          <p:cNvSpPr txBox="1">
            <a:spLocks/>
          </p:cNvSpPr>
          <p:nvPr/>
        </p:nvSpPr>
        <p:spPr>
          <a:xfrm>
            <a:off x="196168" y="3670400"/>
            <a:ext cx="2772000" cy="259486"/>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200" b="1">
                <a:solidFill>
                  <a:srgbClr val="0070C0"/>
                </a:solidFill>
                <a:latin typeface="Meiryo UI" panose="020B0604030504040204" pitchFamily="34" charset="-128"/>
                <a:ea typeface="Meiryo UI" panose="020B0604030504040204" pitchFamily="34" charset="-128"/>
              </a:rPr>
              <a:t>あのサプリが良いらしいよ！</a:t>
            </a:r>
          </a:p>
        </p:txBody>
      </p:sp>
      <p:sp>
        <p:nvSpPr>
          <p:cNvPr id="44" name="コンテンツ プレースホルダー 2">
            <a:extLst>
              <a:ext uri="{FF2B5EF4-FFF2-40B4-BE49-F238E27FC236}">
                <a16:creationId xmlns:a16="http://schemas.microsoft.com/office/drawing/2014/main" id="{ABE52DF3-AFBC-7AAC-F123-664E4A4C5700}"/>
              </a:ext>
            </a:extLst>
          </p:cNvPr>
          <p:cNvSpPr txBox="1">
            <a:spLocks/>
          </p:cNvSpPr>
          <p:nvPr/>
        </p:nvSpPr>
        <p:spPr>
          <a:xfrm>
            <a:off x="3160691" y="3670400"/>
            <a:ext cx="2759538" cy="259486"/>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200" b="1">
                <a:solidFill>
                  <a:srgbClr val="0070C0"/>
                </a:solidFill>
                <a:latin typeface="Meiryo UI" panose="020B0604030504040204" pitchFamily="34" charset="-128"/>
                <a:ea typeface="Meiryo UI" panose="020B0604030504040204" pitchFamily="34" charset="-128"/>
              </a:rPr>
              <a:t>「〇〇薬とは、、、」 “〇〇は危険！”</a:t>
            </a:r>
          </a:p>
        </p:txBody>
      </p:sp>
      <p:sp>
        <p:nvSpPr>
          <p:cNvPr id="45" name="コンテンツ プレースホルダー 2">
            <a:extLst>
              <a:ext uri="{FF2B5EF4-FFF2-40B4-BE49-F238E27FC236}">
                <a16:creationId xmlns:a16="http://schemas.microsoft.com/office/drawing/2014/main" id="{0EFB66E1-F970-5CE5-0D67-381897F55F1A}"/>
              </a:ext>
            </a:extLst>
          </p:cNvPr>
          <p:cNvSpPr txBox="1">
            <a:spLocks/>
          </p:cNvSpPr>
          <p:nvPr/>
        </p:nvSpPr>
        <p:spPr>
          <a:xfrm>
            <a:off x="6134294" y="3670400"/>
            <a:ext cx="2759538" cy="259486"/>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200" b="1">
                <a:solidFill>
                  <a:srgbClr val="0070C0"/>
                </a:solidFill>
                <a:latin typeface="Meiryo UI" panose="020B0604030504040204" pitchFamily="34" charset="-128"/>
                <a:ea typeface="Meiryo UI" panose="020B0604030504040204" pitchFamily="34" charset="-128"/>
              </a:rPr>
              <a:t>あなたの体質にあった〇〇は</a:t>
            </a:r>
            <a:r>
              <a:rPr lang="en-US" altLang="ja-JP" sz="1200" b="1" dirty="0">
                <a:solidFill>
                  <a:srgbClr val="0070C0"/>
                </a:solidFill>
                <a:latin typeface="Meiryo UI" panose="020B0604030504040204" pitchFamily="34" charset="-128"/>
                <a:ea typeface="Meiryo UI" panose="020B0604030504040204" pitchFamily="34" charset="-128"/>
              </a:rPr>
              <a:t>…</a:t>
            </a:r>
            <a:endParaRPr lang="ja-JP" altLang="en-US" sz="1200" b="1">
              <a:solidFill>
                <a:srgbClr val="0070C0"/>
              </a:solidFill>
              <a:latin typeface="Meiryo UI" panose="020B0604030504040204" pitchFamily="34" charset="-128"/>
              <a:ea typeface="Meiryo UI" panose="020B0604030504040204" pitchFamily="34" charset="-128"/>
            </a:endParaRPr>
          </a:p>
        </p:txBody>
      </p:sp>
      <p:sp>
        <p:nvSpPr>
          <p:cNvPr id="46" name="コンテンツ プレースホルダー 2">
            <a:extLst>
              <a:ext uri="{FF2B5EF4-FFF2-40B4-BE49-F238E27FC236}">
                <a16:creationId xmlns:a16="http://schemas.microsoft.com/office/drawing/2014/main" id="{E08A5202-8D6F-C855-36FF-E2D9DCE296B4}"/>
              </a:ext>
            </a:extLst>
          </p:cNvPr>
          <p:cNvSpPr txBox="1">
            <a:spLocks/>
          </p:cNvSpPr>
          <p:nvPr/>
        </p:nvSpPr>
        <p:spPr>
          <a:xfrm>
            <a:off x="196168" y="6054976"/>
            <a:ext cx="2772000" cy="259486"/>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200" b="1">
                <a:solidFill>
                  <a:srgbClr val="0070C0"/>
                </a:solidFill>
                <a:latin typeface="Meiryo UI" panose="020B0604030504040204" pitchFamily="34" charset="-128"/>
                <a:ea typeface="Meiryo UI" panose="020B0604030504040204" pitchFamily="34" charset="-128"/>
              </a:rPr>
              <a:t>○△</a:t>
            </a:r>
            <a:r>
              <a:rPr lang="en-US" altLang="ja-JP" sz="1200" b="1" dirty="0">
                <a:solidFill>
                  <a:srgbClr val="0070C0"/>
                </a:solidFill>
                <a:latin typeface="Meiryo UI" panose="020B0604030504040204" pitchFamily="34" charset="-128"/>
                <a:ea typeface="Meiryo UI" panose="020B0604030504040204" pitchFamily="34" charset="-128"/>
              </a:rPr>
              <a:t>×</a:t>
            </a:r>
            <a:r>
              <a:rPr lang="ja-JP" altLang="en-US" sz="1200" b="1">
                <a:solidFill>
                  <a:srgbClr val="0070C0"/>
                </a:solidFill>
                <a:latin typeface="Meiryo UI" panose="020B0604030504040204" pitchFamily="34" charset="-128"/>
                <a:ea typeface="Meiryo UI" panose="020B0604030504040204" pitchFamily="34" charset="-128"/>
              </a:rPr>
              <a:t>病治療における□▽薬投与は</a:t>
            </a:r>
            <a:r>
              <a:rPr lang="en-US" altLang="ja-JP" sz="1200" b="1" dirty="0">
                <a:solidFill>
                  <a:srgbClr val="0070C0"/>
                </a:solidFill>
                <a:latin typeface="Meiryo UI" panose="020B0604030504040204" pitchFamily="34" charset="-128"/>
                <a:ea typeface="Meiryo UI" panose="020B0604030504040204" pitchFamily="34" charset="-128"/>
              </a:rPr>
              <a:t>…</a:t>
            </a:r>
            <a:endParaRPr lang="ja-JP" altLang="en-US" sz="1200" b="1">
              <a:solidFill>
                <a:srgbClr val="0070C0"/>
              </a:solidFill>
              <a:latin typeface="Meiryo UI" panose="020B0604030504040204" pitchFamily="34" charset="-128"/>
              <a:ea typeface="Meiryo UI" panose="020B0604030504040204" pitchFamily="34" charset="-128"/>
            </a:endParaRPr>
          </a:p>
        </p:txBody>
      </p:sp>
      <p:sp>
        <p:nvSpPr>
          <p:cNvPr id="47" name="コンテンツ プレースホルダー 2">
            <a:extLst>
              <a:ext uri="{FF2B5EF4-FFF2-40B4-BE49-F238E27FC236}">
                <a16:creationId xmlns:a16="http://schemas.microsoft.com/office/drawing/2014/main" id="{950CDBE2-A037-8779-3F6B-5373045DBABF}"/>
              </a:ext>
            </a:extLst>
          </p:cNvPr>
          <p:cNvSpPr txBox="1">
            <a:spLocks/>
          </p:cNvSpPr>
          <p:nvPr/>
        </p:nvSpPr>
        <p:spPr>
          <a:xfrm>
            <a:off x="3160691" y="6054976"/>
            <a:ext cx="2759538" cy="243968"/>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100" b="1">
                <a:solidFill>
                  <a:srgbClr val="0070C0"/>
                </a:solidFill>
                <a:latin typeface="Meiryo UI" panose="020B0604030504040204" pitchFamily="34" charset="-128"/>
                <a:ea typeface="Meiryo UI" panose="020B0604030504040204" pitchFamily="34" charset="-128"/>
              </a:rPr>
              <a:t>当院の○□術は年間</a:t>
            </a:r>
            <a:r>
              <a:rPr lang="en-US" altLang="ja-JP" sz="1100" b="1" dirty="0">
                <a:solidFill>
                  <a:srgbClr val="0070C0"/>
                </a:solidFill>
                <a:latin typeface="Meiryo UI" panose="020B0604030504040204" pitchFamily="34" charset="-128"/>
                <a:ea typeface="Meiryo UI" panose="020B0604030504040204" pitchFamily="34" charset="-128"/>
              </a:rPr>
              <a:t>500</a:t>
            </a:r>
            <a:r>
              <a:rPr lang="ja-JP" altLang="en-US" sz="1100" b="1">
                <a:solidFill>
                  <a:srgbClr val="0070C0"/>
                </a:solidFill>
                <a:latin typeface="Meiryo UI" panose="020B0604030504040204" pitchFamily="34" charset="-128"/>
                <a:ea typeface="Meiryo UI" panose="020B0604030504040204" pitchFamily="34" charset="-128"/>
              </a:rPr>
              <a:t>件の実績があり</a:t>
            </a:r>
            <a:r>
              <a:rPr lang="en-US" altLang="ja-JP" sz="1100" b="1" dirty="0">
                <a:solidFill>
                  <a:srgbClr val="0070C0"/>
                </a:solidFill>
                <a:latin typeface="Meiryo UI" panose="020B0604030504040204" pitchFamily="34" charset="-128"/>
                <a:ea typeface="Meiryo UI" panose="020B0604030504040204" pitchFamily="34" charset="-128"/>
              </a:rPr>
              <a:t>…</a:t>
            </a:r>
          </a:p>
        </p:txBody>
      </p:sp>
      <p:sp>
        <p:nvSpPr>
          <p:cNvPr id="48" name="コンテンツ プレースホルダー 2">
            <a:extLst>
              <a:ext uri="{FF2B5EF4-FFF2-40B4-BE49-F238E27FC236}">
                <a16:creationId xmlns:a16="http://schemas.microsoft.com/office/drawing/2014/main" id="{B4DC3B97-F8F1-28A9-332E-E64802A11457}"/>
              </a:ext>
            </a:extLst>
          </p:cNvPr>
          <p:cNvSpPr txBox="1">
            <a:spLocks/>
          </p:cNvSpPr>
          <p:nvPr/>
        </p:nvSpPr>
        <p:spPr>
          <a:xfrm>
            <a:off x="6134294" y="6054976"/>
            <a:ext cx="2759538" cy="243968"/>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1100" b="1" dirty="0">
                <a:solidFill>
                  <a:srgbClr val="0070C0"/>
                </a:solidFill>
                <a:latin typeface="Meiryo UI" panose="020B0604030504040204" pitchFamily="34" charset="-128"/>
                <a:ea typeface="Meiryo UI" panose="020B0604030504040204" pitchFamily="34" charset="-128"/>
              </a:rPr>
              <a:t>飲み続けると効果絶大！今買えば</a:t>
            </a:r>
            <a:r>
              <a:rPr lang="en-US" altLang="ja-JP" sz="1100" b="1" dirty="0">
                <a:solidFill>
                  <a:srgbClr val="0070C0"/>
                </a:solidFill>
                <a:latin typeface="Meiryo UI" panose="020B0604030504040204" pitchFamily="34" charset="-128"/>
                <a:ea typeface="Meiryo UI" panose="020B0604030504040204" pitchFamily="34" charset="-128"/>
              </a:rPr>
              <a:t>1</a:t>
            </a:r>
            <a:r>
              <a:rPr lang="ja-JP" altLang="en-US" sz="1100" b="1" dirty="0">
                <a:solidFill>
                  <a:srgbClr val="0070C0"/>
                </a:solidFill>
                <a:latin typeface="Meiryo UI" panose="020B0604030504040204" pitchFamily="34" charset="-128"/>
                <a:ea typeface="Meiryo UI" panose="020B0604030504040204" pitchFamily="34" charset="-128"/>
              </a:rPr>
              <a:t>箱おまけ</a:t>
            </a:r>
          </a:p>
        </p:txBody>
      </p:sp>
      <p:grpSp>
        <p:nvGrpSpPr>
          <p:cNvPr id="57" name="グループ化 56">
            <a:extLst>
              <a:ext uri="{FF2B5EF4-FFF2-40B4-BE49-F238E27FC236}">
                <a16:creationId xmlns:a16="http://schemas.microsoft.com/office/drawing/2014/main" id="{D91ACB5E-8FC2-51FA-109D-AE419FCFA51A}"/>
              </a:ext>
            </a:extLst>
          </p:cNvPr>
          <p:cNvGrpSpPr/>
          <p:nvPr/>
        </p:nvGrpSpPr>
        <p:grpSpPr>
          <a:xfrm>
            <a:off x="299134" y="2411222"/>
            <a:ext cx="360000" cy="360000"/>
            <a:chOff x="51967" y="2526227"/>
            <a:chExt cx="278197" cy="278197"/>
          </a:xfrm>
        </p:grpSpPr>
        <p:sp>
          <p:nvSpPr>
            <p:cNvPr id="56" name="円/楕円 55">
              <a:extLst>
                <a:ext uri="{FF2B5EF4-FFF2-40B4-BE49-F238E27FC236}">
                  <a16:creationId xmlns:a16="http://schemas.microsoft.com/office/drawing/2014/main" id="{B95ED70E-02A4-C836-76A4-9852AAD623A9}"/>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コンテンツ プレースホルダー 2">
              <a:extLst>
                <a:ext uri="{FF2B5EF4-FFF2-40B4-BE49-F238E27FC236}">
                  <a16:creationId xmlns:a16="http://schemas.microsoft.com/office/drawing/2014/main" id="{0A14AF53-C388-B228-1C07-89AD1B514C94}"/>
                </a:ext>
              </a:extLst>
            </p:cNvPr>
            <p:cNvSpPr txBox="1">
              <a:spLocks/>
            </p:cNvSpPr>
            <p:nvPr/>
          </p:nvSpPr>
          <p:spPr>
            <a:xfrm>
              <a:off x="96857" y="2551943"/>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1</a:t>
              </a:r>
              <a:endParaRPr lang="ja-JP" altLang="en-US" sz="1800" b="1">
                <a:solidFill>
                  <a:srgbClr val="148376"/>
                </a:solidFill>
                <a:latin typeface="Meiryo UI" panose="020B0604030504040204" pitchFamily="34" charset="-128"/>
                <a:ea typeface="Meiryo UI" panose="020B0604030504040204" pitchFamily="34" charset="-128"/>
              </a:endParaRPr>
            </a:p>
          </p:txBody>
        </p:sp>
      </p:grpSp>
      <p:grpSp>
        <p:nvGrpSpPr>
          <p:cNvPr id="58" name="グループ化 57">
            <a:extLst>
              <a:ext uri="{FF2B5EF4-FFF2-40B4-BE49-F238E27FC236}">
                <a16:creationId xmlns:a16="http://schemas.microsoft.com/office/drawing/2014/main" id="{20EC8863-5295-3B17-430D-1811A6FAE7A8}"/>
              </a:ext>
            </a:extLst>
          </p:cNvPr>
          <p:cNvGrpSpPr/>
          <p:nvPr/>
        </p:nvGrpSpPr>
        <p:grpSpPr>
          <a:xfrm>
            <a:off x="3251977" y="2411222"/>
            <a:ext cx="360000" cy="360000"/>
            <a:chOff x="51967" y="2526227"/>
            <a:chExt cx="278197" cy="278197"/>
          </a:xfrm>
        </p:grpSpPr>
        <p:sp>
          <p:nvSpPr>
            <p:cNvPr id="59" name="円/楕円 58">
              <a:extLst>
                <a:ext uri="{FF2B5EF4-FFF2-40B4-BE49-F238E27FC236}">
                  <a16:creationId xmlns:a16="http://schemas.microsoft.com/office/drawing/2014/main" id="{FEB140D2-7E96-D3EE-92AC-6515C490BFEF}"/>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コンテンツ プレースホルダー 2">
              <a:extLst>
                <a:ext uri="{FF2B5EF4-FFF2-40B4-BE49-F238E27FC236}">
                  <a16:creationId xmlns:a16="http://schemas.microsoft.com/office/drawing/2014/main" id="{174C3C51-BB5B-3EA1-C5C6-F634EDE52D6C}"/>
                </a:ext>
              </a:extLst>
            </p:cNvPr>
            <p:cNvSpPr txBox="1">
              <a:spLocks/>
            </p:cNvSpPr>
            <p:nvPr/>
          </p:nvSpPr>
          <p:spPr>
            <a:xfrm>
              <a:off x="96857" y="2551943"/>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2</a:t>
              </a:r>
              <a:endParaRPr lang="ja-JP" altLang="en-US" sz="1800" b="1">
                <a:solidFill>
                  <a:srgbClr val="148376"/>
                </a:solidFill>
                <a:latin typeface="Meiryo UI" panose="020B0604030504040204" pitchFamily="34" charset="-128"/>
                <a:ea typeface="Meiryo UI" panose="020B0604030504040204" pitchFamily="34" charset="-128"/>
              </a:endParaRPr>
            </a:p>
          </p:txBody>
        </p:sp>
      </p:grpSp>
      <p:grpSp>
        <p:nvGrpSpPr>
          <p:cNvPr id="61" name="グループ化 60">
            <a:extLst>
              <a:ext uri="{FF2B5EF4-FFF2-40B4-BE49-F238E27FC236}">
                <a16:creationId xmlns:a16="http://schemas.microsoft.com/office/drawing/2014/main" id="{41D68871-DA62-751D-D462-8FE0BB1AABBD}"/>
              </a:ext>
            </a:extLst>
          </p:cNvPr>
          <p:cNvGrpSpPr/>
          <p:nvPr/>
        </p:nvGrpSpPr>
        <p:grpSpPr>
          <a:xfrm>
            <a:off x="6222662" y="2411222"/>
            <a:ext cx="360000" cy="360000"/>
            <a:chOff x="51967" y="2526227"/>
            <a:chExt cx="278197" cy="278197"/>
          </a:xfrm>
        </p:grpSpPr>
        <p:sp>
          <p:nvSpPr>
            <p:cNvPr id="62" name="円/楕円 61">
              <a:extLst>
                <a:ext uri="{FF2B5EF4-FFF2-40B4-BE49-F238E27FC236}">
                  <a16:creationId xmlns:a16="http://schemas.microsoft.com/office/drawing/2014/main" id="{48FE01B7-9E1B-1484-DCB3-A4B27AFFD678}"/>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コンテンツ プレースホルダー 2">
              <a:extLst>
                <a:ext uri="{FF2B5EF4-FFF2-40B4-BE49-F238E27FC236}">
                  <a16:creationId xmlns:a16="http://schemas.microsoft.com/office/drawing/2014/main" id="{A4C41575-2885-D790-8AA5-31214527EE08}"/>
                </a:ext>
              </a:extLst>
            </p:cNvPr>
            <p:cNvSpPr txBox="1">
              <a:spLocks/>
            </p:cNvSpPr>
            <p:nvPr/>
          </p:nvSpPr>
          <p:spPr>
            <a:xfrm>
              <a:off x="96857" y="2554397"/>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3</a:t>
              </a:r>
              <a:endParaRPr lang="ja-JP" altLang="en-US" sz="1800" b="1">
                <a:solidFill>
                  <a:srgbClr val="148376"/>
                </a:solidFill>
                <a:latin typeface="Meiryo UI" panose="020B0604030504040204" pitchFamily="34" charset="-128"/>
                <a:ea typeface="Meiryo UI" panose="020B0604030504040204" pitchFamily="34" charset="-128"/>
              </a:endParaRPr>
            </a:p>
          </p:txBody>
        </p:sp>
      </p:grpSp>
      <p:grpSp>
        <p:nvGrpSpPr>
          <p:cNvPr id="64" name="グループ化 63">
            <a:extLst>
              <a:ext uri="{FF2B5EF4-FFF2-40B4-BE49-F238E27FC236}">
                <a16:creationId xmlns:a16="http://schemas.microsoft.com/office/drawing/2014/main" id="{FB9B6DEE-A3C2-E191-694F-21869593C38E}"/>
              </a:ext>
            </a:extLst>
          </p:cNvPr>
          <p:cNvGrpSpPr/>
          <p:nvPr/>
        </p:nvGrpSpPr>
        <p:grpSpPr>
          <a:xfrm>
            <a:off x="299134" y="4809634"/>
            <a:ext cx="360000" cy="360000"/>
            <a:chOff x="51967" y="2526227"/>
            <a:chExt cx="278197" cy="278197"/>
          </a:xfrm>
        </p:grpSpPr>
        <p:sp>
          <p:nvSpPr>
            <p:cNvPr id="65" name="円/楕円 64">
              <a:extLst>
                <a:ext uri="{FF2B5EF4-FFF2-40B4-BE49-F238E27FC236}">
                  <a16:creationId xmlns:a16="http://schemas.microsoft.com/office/drawing/2014/main" id="{708442C7-A8C8-6807-F4C7-57A06EC202A8}"/>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コンテンツ プレースホルダー 2">
              <a:extLst>
                <a:ext uri="{FF2B5EF4-FFF2-40B4-BE49-F238E27FC236}">
                  <a16:creationId xmlns:a16="http://schemas.microsoft.com/office/drawing/2014/main" id="{F725DFCF-8B20-5BD5-7C6C-D738CBE9438D}"/>
                </a:ext>
              </a:extLst>
            </p:cNvPr>
            <p:cNvSpPr txBox="1">
              <a:spLocks/>
            </p:cNvSpPr>
            <p:nvPr/>
          </p:nvSpPr>
          <p:spPr>
            <a:xfrm>
              <a:off x="96857" y="2554397"/>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4</a:t>
              </a:r>
              <a:endParaRPr lang="ja-JP" altLang="en-US" sz="1800" b="1">
                <a:solidFill>
                  <a:srgbClr val="148376"/>
                </a:solidFill>
                <a:latin typeface="Meiryo UI" panose="020B0604030504040204" pitchFamily="34" charset="-128"/>
                <a:ea typeface="Meiryo UI" panose="020B0604030504040204" pitchFamily="34" charset="-128"/>
              </a:endParaRPr>
            </a:p>
          </p:txBody>
        </p:sp>
      </p:grpSp>
      <p:grpSp>
        <p:nvGrpSpPr>
          <p:cNvPr id="67" name="グループ化 66">
            <a:extLst>
              <a:ext uri="{FF2B5EF4-FFF2-40B4-BE49-F238E27FC236}">
                <a16:creationId xmlns:a16="http://schemas.microsoft.com/office/drawing/2014/main" id="{FD1988F5-C22D-0E23-B427-AA4921771A84}"/>
              </a:ext>
            </a:extLst>
          </p:cNvPr>
          <p:cNvGrpSpPr/>
          <p:nvPr/>
        </p:nvGrpSpPr>
        <p:grpSpPr>
          <a:xfrm>
            <a:off x="3251977" y="4809634"/>
            <a:ext cx="360000" cy="360000"/>
            <a:chOff x="51967" y="2526227"/>
            <a:chExt cx="278197" cy="278197"/>
          </a:xfrm>
        </p:grpSpPr>
        <p:sp>
          <p:nvSpPr>
            <p:cNvPr id="68" name="円/楕円 67">
              <a:extLst>
                <a:ext uri="{FF2B5EF4-FFF2-40B4-BE49-F238E27FC236}">
                  <a16:creationId xmlns:a16="http://schemas.microsoft.com/office/drawing/2014/main" id="{EF8C7B40-A67E-FA49-4302-9426C5FA0612}"/>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コンテンツ プレースホルダー 2">
              <a:extLst>
                <a:ext uri="{FF2B5EF4-FFF2-40B4-BE49-F238E27FC236}">
                  <a16:creationId xmlns:a16="http://schemas.microsoft.com/office/drawing/2014/main" id="{9689845F-9335-174E-22FB-27E9F1DFC3B1}"/>
                </a:ext>
              </a:extLst>
            </p:cNvPr>
            <p:cNvSpPr txBox="1">
              <a:spLocks/>
            </p:cNvSpPr>
            <p:nvPr/>
          </p:nvSpPr>
          <p:spPr>
            <a:xfrm>
              <a:off x="96857" y="2554397"/>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5</a:t>
              </a:r>
              <a:endParaRPr lang="ja-JP" altLang="en-US" sz="1800" b="1">
                <a:solidFill>
                  <a:srgbClr val="148376"/>
                </a:solidFill>
                <a:latin typeface="Meiryo UI" panose="020B0604030504040204" pitchFamily="34" charset="-128"/>
                <a:ea typeface="Meiryo UI" panose="020B0604030504040204" pitchFamily="34" charset="-128"/>
              </a:endParaRPr>
            </a:p>
          </p:txBody>
        </p:sp>
      </p:grpSp>
      <p:grpSp>
        <p:nvGrpSpPr>
          <p:cNvPr id="70" name="グループ化 69">
            <a:extLst>
              <a:ext uri="{FF2B5EF4-FFF2-40B4-BE49-F238E27FC236}">
                <a16:creationId xmlns:a16="http://schemas.microsoft.com/office/drawing/2014/main" id="{1606F7A1-CD87-769F-AB50-4FD8FF46F84B}"/>
              </a:ext>
            </a:extLst>
          </p:cNvPr>
          <p:cNvGrpSpPr/>
          <p:nvPr/>
        </p:nvGrpSpPr>
        <p:grpSpPr>
          <a:xfrm>
            <a:off x="6222662" y="4809634"/>
            <a:ext cx="360000" cy="360000"/>
            <a:chOff x="51967" y="2526227"/>
            <a:chExt cx="278197" cy="278197"/>
          </a:xfrm>
        </p:grpSpPr>
        <p:sp>
          <p:nvSpPr>
            <p:cNvPr id="71" name="円/楕円 70">
              <a:extLst>
                <a:ext uri="{FF2B5EF4-FFF2-40B4-BE49-F238E27FC236}">
                  <a16:creationId xmlns:a16="http://schemas.microsoft.com/office/drawing/2014/main" id="{B8829D66-5585-39EC-9CEC-03C52E4C71C2}"/>
                </a:ext>
              </a:extLst>
            </p:cNvPr>
            <p:cNvSpPr/>
            <p:nvPr/>
          </p:nvSpPr>
          <p:spPr>
            <a:xfrm>
              <a:off x="51967" y="2526227"/>
              <a:ext cx="278197" cy="278197"/>
            </a:xfrm>
            <a:prstGeom prst="ellipse">
              <a:avLst/>
            </a:prstGeom>
            <a:solidFill>
              <a:schemeClr val="bg1"/>
            </a:solidFill>
            <a:ln>
              <a:solidFill>
                <a:srgbClr val="6BB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コンテンツ プレースホルダー 2">
              <a:extLst>
                <a:ext uri="{FF2B5EF4-FFF2-40B4-BE49-F238E27FC236}">
                  <a16:creationId xmlns:a16="http://schemas.microsoft.com/office/drawing/2014/main" id="{4F0383DF-CC9A-9682-9C74-5027E8D13F99}"/>
                </a:ext>
              </a:extLst>
            </p:cNvPr>
            <p:cNvSpPr txBox="1">
              <a:spLocks/>
            </p:cNvSpPr>
            <p:nvPr/>
          </p:nvSpPr>
          <p:spPr>
            <a:xfrm>
              <a:off x="96857" y="2554397"/>
              <a:ext cx="193249" cy="211975"/>
            </a:xfrm>
            <a:prstGeom prst="rect">
              <a:avLst/>
            </a:prstGeom>
            <a:ln w="12700">
              <a:noFill/>
            </a:ln>
          </p:spPr>
          <p:txBody>
            <a:bodyPr vert="horz" wrap="square" lIns="0" tIns="0" rIns="0" bIns="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altLang="ja-JP" sz="1800" b="1" dirty="0">
                  <a:solidFill>
                    <a:srgbClr val="148376"/>
                  </a:solidFill>
                  <a:latin typeface="Meiryo UI" panose="020B0604030504040204" pitchFamily="34" charset="-128"/>
                  <a:ea typeface="Meiryo UI" panose="020B0604030504040204" pitchFamily="34" charset="-128"/>
                </a:rPr>
                <a:t>6</a:t>
              </a:r>
              <a:endParaRPr lang="ja-JP" altLang="en-US" sz="1800" b="1">
                <a:solidFill>
                  <a:srgbClr val="148376"/>
                </a:solidFill>
                <a:latin typeface="Meiryo UI" panose="020B0604030504040204" pitchFamily="34" charset="-128"/>
                <a:ea typeface="Meiryo UI" panose="020B0604030504040204" pitchFamily="34" charset="-128"/>
              </a:endParaRPr>
            </a:p>
          </p:txBody>
        </p:sp>
      </p:grpSp>
      <p:sp>
        <p:nvSpPr>
          <p:cNvPr id="5" name="コンテンツ プレースホルダー 2">
            <a:extLst>
              <a:ext uri="{FF2B5EF4-FFF2-40B4-BE49-F238E27FC236}">
                <a16:creationId xmlns:a16="http://schemas.microsoft.com/office/drawing/2014/main" id="{22CC3220-F436-9E1E-D8D2-23138901FC06}"/>
              </a:ext>
            </a:extLst>
          </p:cNvPr>
          <p:cNvSpPr txBox="1">
            <a:spLocks/>
          </p:cNvSpPr>
          <p:nvPr/>
        </p:nvSpPr>
        <p:spPr>
          <a:xfrm>
            <a:off x="1335937" y="6401310"/>
            <a:ext cx="6472125" cy="377530"/>
          </a:xfrm>
          <a:prstGeom prst="rect">
            <a:avLst/>
          </a:prstGeom>
          <a:ln w="12700">
            <a:noFill/>
          </a:ln>
        </p:spPr>
        <p:txBody>
          <a:bodyPr vert="horz" wrap="square" lIns="36000" tIns="36000" rIns="36000" bIns="36000" rtlCol="0">
            <a:spAutoFit/>
          </a:bodyPr>
          <a:lst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ja-JP" altLang="en-US" sz="2000" b="1">
                <a:latin typeface="Meiryo UI" panose="020B0604030504040204" pitchFamily="34" charset="-128"/>
                <a:ea typeface="Meiryo UI" panose="020B0604030504040204" pitchFamily="34" charset="-128"/>
              </a:rPr>
              <a:t>健康情報には確かな情報も確かでない情報もあります。</a:t>
            </a:r>
          </a:p>
        </p:txBody>
      </p:sp>
      <p:pic>
        <p:nvPicPr>
          <p:cNvPr id="50" name="図 49">
            <a:extLst>
              <a:ext uri="{FF2B5EF4-FFF2-40B4-BE49-F238E27FC236}">
                <a16:creationId xmlns:a16="http://schemas.microsoft.com/office/drawing/2014/main" id="{F4F08D7F-C433-2B50-C701-5812E83C9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76" y="2454794"/>
            <a:ext cx="2044700" cy="1219200"/>
          </a:xfrm>
          <a:prstGeom prst="rect">
            <a:avLst/>
          </a:prstGeom>
        </p:spPr>
      </p:pic>
      <p:pic>
        <p:nvPicPr>
          <p:cNvPr id="52" name="図 51">
            <a:extLst>
              <a:ext uri="{FF2B5EF4-FFF2-40B4-BE49-F238E27FC236}">
                <a16:creationId xmlns:a16="http://schemas.microsoft.com/office/drawing/2014/main" id="{49881E9E-9710-1233-9F22-966B35D2F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821" y="2394977"/>
            <a:ext cx="1231900" cy="1282700"/>
          </a:xfrm>
          <a:prstGeom prst="rect">
            <a:avLst/>
          </a:prstGeom>
        </p:spPr>
      </p:pic>
      <p:pic>
        <p:nvPicPr>
          <p:cNvPr id="54" name="図 53">
            <a:extLst>
              <a:ext uri="{FF2B5EF4-FFF2-40B4-BE49-F238E27FC236}">
                <a16:creationId xmlns:a16="http://schemas.microsoft.com/office/drawing/2014/main" id="{0E32E7F4-688F-E86B-BA6C-5A9FA34652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1922" y="2435644"/>
            <a:ext cx="1638300" cy="1219200"/>
          </a:xfrm>
          <a:prstGeom prst="rect">
            <a:avLst/>
          </a:prstGeom>
        </p:spPr>
      </p:pic>
      <p:pic>
        <p:nvPicPr>
          <p:cNvPr id="75" name="図 74">
            <a:extLst>
              <a:ext uri="{FF2B5EF4-FFF2-40B4-BE49-F238E27FC236}">
                <a16:creationId xmlns:a16="http://schemas.microsoft.com/office/drawing/2014/main" id="{AF44E942-9F7F-760B-98F4-5E2D8611B8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119" y="4776933"/>
            <a:ext cx="965200" cy="1231900"/>
          </a:xfrm>
          <a:prstGeom prst="rect">
            <a:avLst/>
          </a:prstGeom>
        </p:spPr>
      </p:pic>
      <p:pic>
        <p:nvPicPr>
          <p:cNvPr id="79" name="図 78">
            <a:extLst>
              <a:ext uri="{FF2B5EF4-FFF2-40B4-BE49-F238E27FC236}">
                <a16:creationId xmlns:a16="http://schemas.microsoft.com/office/drawing/2014/main" id="{AA3E658D-39BF-FAAA-1375-BA9FA11683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7101" y="4824039"/>
            <a:ext cx="1435100" cy="1231900"/>
          </a:xfrm>
          <a:prstGeom prst="rect">
            <a:avLst/>
          </a:prstGeom>
        </p:spPr>
      </p:pic>
      <p:pic>
        <p:nvPicPr>
          <p:cNvPr id="83" name="図 82">
            <a:extLst>
              <a:ext uri="{FF2B5EF4-FFF2-40B4-BE49-F238E27FC236}">
                <a16:creationId xmlns:a16="http://schemas.microsoft.com/office/drawing/2014/main" id="{D85957C7-77B8-A62E-D545-8525EA5723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9879" y="4812284"/>
            <a:ext cx="1397000" cy="1231900"/>
          </a:xfrm>
          <a:prstGeom prst="rect">
            <a:avLst/>
          </a:prstGeom>
        </p:spPr>
      </p:pic>
    </p:spTree>
    <p:extLst>
      <p:ext uri="{BB962C8B-B14F-4D97-AF65-F5344CB8AC3E}">
        <p14:creationId xmlns:p14="http://schemas.microsoft.com/office/powerpoint/2010/main" val="377421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7AF31B-8A64-4EC1-B8CD-E44D342477F5}"/>
              </a:ext>
            </a:extLst>
          </p:cNvPr>
          <p:cNvPicPr>
            <a:picLocks noChangeAspect="1"/>
          </p:cNvPicPr>
          <p:nvPr/>
        </p:nvPicPr>
        <p:blipFill>
          <a:blip r:embed="rId3"/>
          <a:stretch>
            <a:fillRect/>
          </a:stretch>
        </p:blipFill>
        <p:spPr>
          <a:xfrm>
            <a:off x="3357853" y="2627547"/>
            <a:ext cx="2820318" cy="738130"/>
          </a:xfrm>
          <a:prstGeom prst="rect">
            <a:avLst/>
          </a:prstGeom>
        </p:spPr>
      </p:pic>
      <p:sp>
        <p:nvSpPr>
          <p:cNvPr id="36"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3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en-US" altLang="ja-JP" sz="2585" b="1">
                <a:solidFill>
                  <a:srgbClr val="000000"/>
                </a:solidFill>
                <a:latin typeface="Meiryo UI" pitchFamily="50" charset="-128"/>
                <a:ea typeface="Meiryo UI" pitchFamily="50" charset="-128"/>
                <a:cs typeface="Meiryo UI" pitchFamily="50" charset="-128"/>
              </a:rPr>
              <a:t>(</a:t>
            </a:r>
            <a:r>
              <a:rPr lang="ja-JP" altLang="en-US" sz="2585" b="1">
                <a:solidFill>
                  <a:srgbClr val="000000"/>
                </a:solidFill>
                <a:latin typeface="Meiryo UI" pitchFamily="50" charset="-128"/>
                <a:ea typeface="Meiryo UI" pitchFamily="50" charset="-128"/>
                <a:cs typeface="Meiryo UI" pitchFamily="50" charset="-128"/>
              </a:rPr>
              <a:t>健康</a:t>
            </a:r>
            <a:r>
              <a:rPr lang="en-US" altLang="ja-JP" sz="2585" b="1">
                <a:solidFill>
                  <a:srgbClr val="000000"/>
                </a:solidFill>
                <a:latin typeface="Meiryo UI" pitchFamily="50" charset="-128"/>
                <a:ea typeface="Meiryo UI" pitchFamily="50" charset="-128"/>
                <a:cs typeface="Meiryo UI" pitchFamily="50" charset="-128"/>
              </a:rPr>
              <a:t>)</a:t>
            </a:r>
            <a:r>
              <a:rPr lang="ja-JP" altLang="en-US" sz="2585" b="1">
                <a:solidFill>
                  <a:srgbClr val="000000"/>
                </a:solidFill>
                <a:latin typeface="Meiryo UI" pitchFamily="50" charset="-128"/>
                <a:ea typeface="Meiryo UI" pitchFamily="50" charset="-128"/>
                <a:cs typeface="Meiryo UI" pitchFamily="50" charset="-128"/>
              </a:rPr>
              <a:t>情報を目にしたときは</a:t>
            </a:r>
          </a:p>
        </p:txBody>
      </p:sp>
      <p:sp>
        <p:nvSpPr>
          <p:cNvPr id="38" name="タイトル 2"/>
          <p:cNvSpPr txBox="1">
            <a:spLocks/>
          </p:cNvSpPr>
          <p:nvPr/>
        </p:nvSpPr>
        <p:spPr>
          <a:xfrm>
            <a:off x="278305" y="1608569"/>
            <a:ext cx="3891273" cy="4245738"/>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鵜呑みにしない</a:t>
            </a:r>
            <a:r>
              <a:rPr lang="en-US" altLang="ja-JP" sz="5539" b="1">
                <a:solidFill>
                  <a:prstClr val="black"/>
                </a:solidFill>
                <a:latin typeface="Meiryo UI" pitchFamily="50" charset="-128"/>
                <a:ea typeface="Meiryo UI" pitchFamily="50" charset="-128"/>
                <a:cs typeface="Meiryo UI" pitchFamily="50" charset="-128"/>
              </a:rPr>
              <a:t>!</a:t>
            </a:r>
          </a:p>
          <a:p>
            <a:pPr algn="l" defTabSz="844083">
              <a:lnSpc>
                <a:spcPct val="150000"/>
              </a:lnSpc>
              <a:defRPr/>
            </a:pPr>
            <a:endParaRPr lang="en-US" altLang="ja-JP" sz="5539" b="1">
              <a:solidFill>
                <a:prstClr val="black"/>
              </a:solidFill>
              <a:latin typeface="Meiryo UI" pitchFamily="50" charset="-128"/>
              <a:ea typeface="Meiryo UI" pitchFamily="50" charset="-128"/>
              <a:cs typeface="Meiryo UI" pitchFamily="50" charset="-128"/>
            </a:endParaRPr>
          </a:p>
          <a:p>
            <a:pPr algn="l" defTabSz="844083">
              <a:defRPr/>
            </a:pPr>
            <a:r>
              <a:rPr lang="ja-JP" altLang="en-US" sz="5539" b="1">
                <a:solidFill>
                  <a:prstClr val="black"/>
                </a:solidFill>
                <a:latin typeface="Meiryo UI" pitchFamily="50" charset="-128"/>
                <a:ea typeface="Meiryo UI" pitchFamily="50" charset="-128"/>
                <a:cs typeface="Meiryo UI" pitchFamily="50" charset="-128"/>
              </a:rPr>
              <a:t>いったん立ち止まって</a:t>
            </a:r>
            <a:endParaRPr lang="en-US" altLang="ja-JP" sz="5539" b="1">
              <a:solidFill>
                <a:prstClr val="black"/>
              </a:solidFill>
              <a:latin typeface="Meiryo UI" pitchFamily="50" charset="-128"/>
              <a:ea typeface="Meiryo UI" pitchFamily="50" charset="-128"/>
              <a:cs typeface="Meiryo UI" pitchFamily="50" charset="-128"/>
            </a:endParaRPr>
          </a:p>
          <a:p>
            <a:pPr algn="l" defTabSz="844083">
              <a:defRPr/>
            </a:pPr>
            <a:r>
              <a:rPr lang="ja-JP" altLang="en-US" sz="5539" b="1">
                <a:solidFill>
                  <a:prstClr val="black"/>
                </a:solidFill>
                <a:latin typeface="Meiryo UI" pitchFamily="50" charset="-128"/>
                <a:ea typeface="Meiryo UI" pitchFamily="50" charset="-128"/>
                <a:cs typeface="Meiryo UI" pitchFamily="50" charset="-128"/>
              </a:rPr>
              <a:t>考えてみよう</a:t>
            </a:r>
            <a:endParaRPr lang="en-US" altLang="ja-JP" sz="5539" b="1">
              <a:solidFill>
                <a:prstClr val="black"/>
              </a:solidFill>
              <a:latin typeface="Meiryo UI" pitchFamily="50" charset="-128"/>
              <a:ea typeface="Meiryo UI" pitchFamily="50" charset="-128"/>
              <a:cs typeface="Meiryo UI" pitchFamily="50" charset="-128"/>
            </a:endParaRPr>
          </a:p>
        </p:txBody>
      </p:sp>
      <p:sp>
        <p:nvSpPr>
          <p:cNvPr id="2" name="スライド番号プレースホルダー 1">
            <a:extLst>
              <a:ext uri="{FF2B5EF4-FFF2-40B4-BE49-F238E27FC236}">
                <a16:creationId xmlns:a16="http://schemas.microsoft.com/office/drawing/2014/main" id="{01426B0A-9BC5-457C-9289-278A5D484B7B}"/>
              </a:ext>
            </a:extLst>
          </p:cNvPr>
          <p:cNvSpPr>
            <a:spLocks noGrp="1"/>
          </p:cNvSpPr>
          <p:nvPr>
            <p:ph type="sldNum" sz="quarter" idx="12"/>
          </p:nvPr>
        </p:nvSpPr>
        <p:spPr/>
        <p:txBody>
          <a:bodyPr/>
          <a:lstStyle/>
          <a:p>
            <a:fld id="{8C00CA73-F1BD-48BC-8C9C-E0376374F70B}" type="slidenum">
              <a:rPr kumimoji="1" lang="ja-JP" altLang="en-US" smtClean="0"/>
              <a:t>5</a:t>
            </a:fld>
            <a:endParaRPr kumimoji="1" lang="ja-JP" altLang="en-US"/>
          </a:p>
        </p:txBody>
      </p:sp>
      <p:pic>
        <p:nvPicPr>
          <p:cNvPr id="10" name="図 9">
            <a:extLst>
              <a:ext uri="{FF2B5EF4-FFF2-40B4-BE49-F238E27FC236}">
                <a16:creationId xmlns:a16="http://schemas.microsoft.com/office/drawing/2014/main" id="{E3752110-9F9E-45F5-9E1B-F7622B248897}"/>
              </a:ext>
            </a:extLst>
          </p:cNvPr>
          <p:cNvPicPr>
            <a:picLocks noChangeAspect="1"/>
          </p:cNvPicPr>
          <p:nvPr/>
        </p:nvPicPr>
        <p:blipFill>
          <a:blip r:embed="rId4"/>
          <a:stretch>
            <a:fillRect/>
          </a:stretch>
        </p:blipFill>
        <p:spPr>
          <a:xfrm>
            <a:off x="6453906" y="4062895"/>
            <a:ext cx="2403838" cy="2750843"/>
          </a:xfrm>
          <a:prstGeom prst="rect">
            <a:avLst/>
          </a:prstGeom>
        </p:spPr>
      </p:pic>
      <p:pic>
        <p:nvPicPr>
          <p:cNvPr id="6" name="図 5">
            <a:extLst>
              <a:ext uri="{FF2B5EF4-FFF2-40B4-BE49-F238E27FC236}">
                <a16:creationId xmlns:a16="http://schemas.microsoft.com/office/drawing/2014/main" id="{0B7640A7-8C99-4DDD-A921-6E2E872FD4CB}"/>
              </a:ext>
            </a:extLst>
          </p:cNvPr>
          <p:cNvPicPr>
            <a:picLocks noChangeAspect="1"/>
          </p:cNvPicPr>
          <p:nvPr/>
        </p:nvPicPr>
        <p:blipFill>
          <a:blip r:embed="rId5"/>
          <a:stretch>
            <a:fillRect/>
          </a:stretch>
        </p:blipFill>
        <p:spPr>
          <a:xfrm>
            <a:off x="5943792" y="1016500"/>
            <a:ext cx="3144549" cy="2943032"/>
          </a:xfrm>
          <a:prstGeom prst="rect">
            <a:avLst/>
          </a:prstGeom>
        </p:spPr>
      </p:pic>
    </p:spTree>
    <p:extLst>
      <p:ext uri="{BB962C8B-B14F-4D97-AF65-F5344CB8AC3E}">
        <p14:creationId xmlns:p14="http://schemas.microsoft.com/office/powerpoint/2010/main" val="57059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84528" y="5907073"/>
            <a:ext cx="8469442" cy="42609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84406" tIns="42203" rIns="84406" bIns="42203">
            <a:spAutoFit/>
          </a:bodyPr>
          <a:lstStyle/>
          <a:p>
            <a:pPr defTabSz="844083"/>
            <a:r>
              <a:rPr lang="ja-JP" altLang="en-US" sz="2215">
                <a:ln w="12700" cmpd="sng">
                  <a:noFill/>
                  <a:prstDash val="solid"/>
                </a:ln>
                <a:solidFill>
                  <a:schemeClr val="tx1"/>
                </a:solidFill>
                <a:latin typeface="Franklin Gothic Medium"/>
                <a:ea typeface="Meiryo UI"/>
              </a:rPr>
              <a:t>あとで困らないように、</a:t>
            </a:r>
            <a:r>
              <a:rPr lang="ja-JP" altLang="en-US" sz="2215">
                <a:ln w="12700" cmpd="sng">
                  <a:noFill/>
                  <a:prstDash val="solid"/>
                </a:ln>
                <a:solidFill>
                  <a:prstClr val="black"/>
                </a:solidFill>
                <a:latin typeface="Franklin Gothic Medium"/>
                <a:ea typeface="Meiryo UI"/>
              </a:rPr>
              <a:t>「みきき」することが重要です。</a:t>
            </a:r>
            <a:endParaRPr lang="en-US" altLang="ja-JP" sz="2215">
              <a:ln w="12700" cmpd="sng">
                <a:noFill/>
                <a:prstDash val="solid"/>
              </a:ln>
              <a:solidFill>
                <a:prstClr val="black"/>
              </a:solidFill>
              <a:latin typeface="Franklin Gothic Medium"/>
              <a:ea typeface="Meiryo UI"/>
            </a:endParaRPr>
          </a:p>
        </p:txBody>
      </p:sp>
      <p:sp>
        <p:nvSpPr>
          <p:cNvPr id="36"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3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情報を見分けるコツ：「みきき」で確認しましょう</a:t>
            </a:r>
            <a:endParaRPr lang="en-US" altLang="ja-JP" sz="2585" b="1">
              <a:solidFill>
                <a:srgbClr val="000000"/>
              </a:solidFill>
              <a:latin typeface="Meiryo UI" pitchFamily="50" charset="-128"/>
              <a:ea typeface="Meiryo UI" pitchFamily="50" charset="-128"/>
              <a:cs typeface="Meiryo UI" pitchFamily="50" charset="-128"/>
            </a:endParaRPr>
          </a:p>
        </p:txBody>
      </p:sp>
      <p:sp>
        <p:nvSpPr>
          <p:cNvPr id="38" name="タイトル 2"/>
          <p:cNvSpPr txBox="1">
            <a:spLocks/>
          </p:cNvSpPr>
          <p:nvPr/>
        </p:nvSpPr>
        <p:spPr>
          <a:xfrm>
            <a:off x="2502607" y="1965494"/>
            <a:ext cx="3925902" cy="3635543"/>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①　</a:t>
            </a:r>
            <a:r>
              <a:rPr lang="ja-JP" altLang="en-US" sz="5539" b="1">
                <a:solidFill>
                  <a:srgbClr val="5B9BD5">
                    <a:lumMod val="75000"/>
                  </a:srgbClr>
                </a:solidFill>
                <a:latin typeface="Meiryo UI" pitchFamily="50" charset="-128"/>
                <a:ea typeface="Meiryo UI" pitchFamily="50" charset="-128"/>
                <a:cs typeface="Meiryo UI" pitchFamily="50" charset="-128"/>
              </a:rPr>
              <a:t>み</a:t>
            </a:r>
            <a:r>
              <a:rPr lang="ja-JP" altLang="en-US" sz="5539" b="1">
                <a:solidFill>
                  <a:srgbClr val="000000"/>
                </a:solidFill>
                <a:latin typeface="Meiryo UI" pitchFamily="50" charset="-128"/>
                <a:ea typeface="Meiryo UI" pitchFamily="50" charset="-128"/>
                <a:cs typeface="Meiryo UI" pitchFamily="50" charset="-128"/>
              </a:rPr>
              <a:t>きわめる</a:t>
            </a:r>
            <a:endParaRPr lang="en-US" altLang="ja-JP" sz="5539" b="1">
              <a:solidFill>
                <a:srgbClr val="000000"/>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②　</a:t>
            </a:r>
            <a:r>
              <a:rPr lang="ja-JP" altLang="en-US" sz="5539" b="1">
                <a:solidFill>
                  <a:srgbClr val="5B9BD5">
                    <a:lumMod val="75000"/>
                  </a:srgbClr>
                </a:solidFill>
                <a:latin typeface="Meiryo UI" pitchFamily="50" charset="-128"/>
                <a:ea typeface="Meiryo UI" pitchFamily="50" charset="-128"/>
                <a:cs typeface="Meiryo UI" pitchFamily="50" charset="-128"/>
              </a:rPr>
              <a:t>き</a:t>
            </a:r>
            <a:r>
              <a:rPr lang="ja-JP" altLang="en-US" sz="5539" b="1">
                <a:solidFill>
                  <a:srgbClr val="000000"/>
                </a:solidFill>
                <a:latin typeface="Meiryo UI" pitchFamily="50" charset="-128"/>
                <a:ea typeface="Meiryo UI" pitchFamily="50" charset="-128"/>
                <a:cs typeface="Meiryo UI" pitchFamily="50" charset="-128"/>
              </a:rPr>
              <a:t>く</a:t>
            </a:r>
            <a:endParaRPr lang="en-US" altLang="ja-JP" sz="5539" b="1">
              <a:solidFill>
                <a:srgbClr val="000000"/>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a:solidFill>
                  <a:prstClr val="black"/>
                </a:solidFill>
                <a:latin typeface="Meiryo UI" pitchFamily="50" charset="-128"/>
                <a:ea typeface="Meiryo UI" pitchFamily="50" charset="-128"/>
                <a:cs typeface="Meiryo UI" pitchFamily="50" charset="-128"/>
              </a:rPr>
              <a:t>③　</a:t>
            </a:r>
            <a:r>
              <a:rPr lang="ja-JP" altLang="en-US" sz="5539" b="1">
                <a:solidFill>
                  <a:srgbClr val="5B9BD5">
                    <a:lumMod val="75000"/>
                  </a:srgbClr>
                </a:solidFill>
                <a:latin typeface="Meiryo UI" pitchFamily="50" charset="-128"/>
                <a:ea typeface="Meiryo UI" pitchFamily="50" charset="-128"/>
                <a:cs typeface="Meiryo UI" pitchFamily="50" charset="-128"/>
              </a:rPr>
              <a:t>き</a:t>
            </a:r>
            <a:r>
              <a:rPr lang="ja-JP" altLang="en-US" sz="5539" b="1">
                <a:solidFill>
                  <a:srgbClr val="000000"/>
                </a:solidFill>
                <a:latin typeface="Meiryo UI" pitchFamily="50" charset="-128"/>
                <a:ea typeface="Meiryo UI" pitchFamily="50" charset="-128"/>
                <a:cs typeface="Meiryo UI" pitchFamily="50" charset="-128"/>
              </a:rPr>
              <a:t>める</a:t>
            </a:r>
          </a:p>
        </p:txBody>
      </p:sp>
      <p:sp>
        <p:nvSpPr>
          <p:cNvPr id="39"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kern="0">
                <a:solidFill>
                  <a:prstClr val="black"/>
                </a:solidFill>
              </a:rPr>
              <a:t>どの情報もすぐに信じては危険です。次の</a:t>
            </a:r>
            <a:r>
              <a:rPr lang="en-US" altLang="ja-JP" sz="1846" kern="0">
                <a:solidFill>
                  <a:prstClr val="black"/>
                </a:solidFill>
              </a:rPr>
              <a:t>3</a:t>
            </a:r>
            <a:r>
              <a:rPr lang="ja-JP" altLang="en-US" sz="1846" kern="0" err="1">
                <a:solidFill>
                  <a:prstClr val="black"/>
                </a:solidFill>
              </a:rPr>
              <a:t>つの</a:t>
            </a:r>
            <a:r>
              <a:rPr lang="ja-JP" altLang="en-US" sz="1846" kern="0">
                <a:solidFill>
                  <a:prstClr val="black"/>
                </a:solidFill>
              </a:rPr>
              <a:t>観点で、チェックしましょう。</a:t>
            </a:r>
            <a:endParaRPr lang="en-US" altLang="ja-JP" sz="1846" kern="0">
              <a:solidFill>
                <a:prstClr val="black"/>
              </a:solidFill>
            </a:endParaRPr>
          </a:p>
        </p:txBody>
      </p:sp>
      <p:sp>
        <p:nvSpPr>
          <p:cNvPr id="2" name="スライド番号プレースホルダー 1">
            <a:extLst>
              <a:ext uri="{FF2B5EF4-FFF2-40B4-BE49-F238E27FC236}">
                <a16:creationId xmlns:a16="http://schemas.microsoft.com/office/drawing/2014/main" id="{E9E8DFA2-A409-4F81-889C-3E611E80C288}"/>
              </a:ext>
            </a:extLst>
          </p:cNvPr>
          <p:cNvSpPr>
            <a:spLocks noGrp="1"/>
          </p:cNvSpPr>
          <p:nvPr>
            <p:ph type="sldNum" sz="quarter" idx="12"/>
          </p:nvPr>
        </p:nvSpPr>
        <p:spPr/>
        <p:txBody>
          <a:bodyPr/>
          <a:lstStyle/>
          <a:p>
            <a:fld id="{8C00CA73-F1BD-48BC-8C9C-E0376374F70B}" type="slidenum">
              <a:rPr kumimoji="1" lang="ja-JP" altLang="en-US" smtClean="0"/>
              <a:t>6</a:t>
            </a:fld>
            <a:endParaRPr kumimoji="1" lang="ja-JP" altLang="en-US"/>
          </a:p>
        </p:txBody>
      </p:sp>
    </p:spTree>
    <p:extLst>
      <p:ext uri="{BB962C8B-B14F-4D97-AF65-F5344CB8AC3E}">
        <p14:creationId xmlns:p14="http://schemas.microsoft.com/office/powerpoint/2010/main" val="253502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3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情報を見分けるコツ：①みきわめる</a:t>
            </a:r>
          </a:p>
        </p:txBody>
      </p:sp>
      <p:sp>
        <p:nvSpPr>
          <p:cNvPr id="38" name="タイトル 2"/>
          <p:cNvSpPr txBox="1">
            <a:spLocks/>
          </p:cNvSpPr>
          <p:nvPr/>
        </p:nvSpPr>
        <p:spPr>
          <a:xfrm>
            <a:off x="3678607" y="2025108"/>
            <a:ext cx="3925902" cy="983266"/>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a:solidFill>
                  <a:srgbClr val="5B9BD5">
                    <a:lumMod val="75000"/>
                  </a:srgbClr>
                </a:solidFill>
                <a:latin typeface="Meiryo UI" pitchFamily="50" charset="-128"/>
                <a:ea typeface="Meiryo UI" pitchFamily="50" charset="-128"/>
                <a:cs typeface="Meiryo UI" pitchFamily="50" charset="-128"/>
              </a:rPr>
              <a:t>み</a:t>
            </a:r>
            <a:r>
              <a:rPr lang="ja-JP" altLang="en-US" sz="5539" b="1">
                <a:solidFill>
                  <a:srgbClr val="000000"/>
                </a:solidFill>
                <a:latin typeface="Meiryo UI" pitchFamily="50" charset="-128"/>
                <a:ea typeface="Meiryo UI" pitchFamily="50" charset="-128"/>
                <a:cs typeface="Meiryo UI" pitchFamily="50" charset="-128"/>
              </a:rPr>
              <a:t>きわめる</a:t>
            </a:r>
            <a:endParaRPr lang="en-US" altLang="ja-JP" sz="5539" b="1">
              <a:solidFill>
                <a:srgbClr val="000000"/>
              </a:solidFill>
              <a:latin typeface="Meiryo UI" pitchFamily="50" charset="-128"/>
              <a:ea typeface="Meiryo UI" pitchFamily="50" charset="-128"/>
              <a:cs typeface="Meiryo UI" pitchFamily="50" charset="-128"/>
            </a:endParaRPr>
          </a:p>
        </p:txBody>
      </p:sp>
      <p:sp>
        <p:nvSpPr>
          <p:cNvPr id="39"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kern="0">
                <a:solidFill>
                  <a:prstClr val="black"/>
                </a:solidFill>
              </a:rPr>
              <a:t>ちまたで見聞きした情報は、信じる前に見極めないと情報に翻弄されてしまいます。</a:t>
            </a:r>
            <a:endParaRPr lang="en-US" altLang="ja-JP" sz="1846" kern="0">
              <a:solidFill>
                <a:prstClr val="black"/>
              </a:solidFill>
            </a:endParaRPr>
          </a:p>
        </p:txBody>
      </p:sp>
      <p:sp>
        <p:nvSpPr>
          <p:cNvPr id="2" name="スライド番号プレースホルダー 1">
            <a:extLst>
              <a:ext uri="{FF2B5EF4-FFF2-40B4-BE49-F238E27FC236}">
                <a16:creationId xmlns:a16="http://schemas.microsoft.com/office/drawing/2014/main" id="{1FF05FDF-0CF0-4461-9E45-5ACC008279AB}"/>
              </a:ext>
            </a:extLst>
          </p:cNvPr>
          <p:cNvSpPr>
            <a:spLocks noGrp="1"/>
          </p:cNvSpPr>
          <p:nvPr>
            <p:ph type="sldNum" sz="quarter" idx="12"/>
          </p:nvPr>
        </p:nvSpPr>
        <p:spPr/>
        <p:txBody>
          <a:bodyPr/>
          <a:lstStyle/>
          <a:p>
            <a:fld id="{8C00CA73-F1BD-48BC-8C9C-E0376374F70B}" type="slidenum">
              <a:rPr kumimoji="1" lang="ja-JP" altLang="en-US" smtClean="0"/>
              <a:t>7</a:t>
            </a:fld>
            <a:endParaRPr kumimoji="1" lang="ja-JP" altLang="en-US"/>
          </a:p>
        </p:txBody>
      </p:sp>
      <p:sp>
        <p:nvSpPr>
          <p:cNvPr id="3" name="タイトル 2">
            <a:extLst>
              <a:ext uri="{FF2B5EF4-FFF2-40B4-BE49-F238E27FC236}">
                <a16:creationId xmlns:a16="http://schemas.microsoft.com/office/drawing/2014/main" id="{7B71D64A-E3E4-43BD-A5C7-AF333AE259AE}"/>
              </a:ext>
            </a:extLst>
          </p:cNvPr>
          <p:cNvSpPr txBox="1">
            <a:spLocks/>
          </p:cNvSpPr>
          <p:nvPr/>
        </p:nvSpPr>
        <p:spPr>
          <a:xfrm>
            <a:off x="2502607" y="1965494"/>
            <a:ext cx="4761078" cy="3635543"/>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lnSpc>
                <a:spcPct val="150000"/>
              </a:lnSpc>
              <a:defRPr/>
            </a:pPr>
            <a:r>
              <a:rPr lang="ja-JP" altLang="en-US" sz="5539" b="1" dirty="0">
                <a:solidFill>
                  <a:prstClr val="black"/>
                </a:solidFill>
                <a:latin typeface="Meiryo UI" pitchFamily="50" charset="-128"/>
                <a:ea typeface="Meiryo UI" pitchFamily="50" charset="-128"/>
                <a:cs typeface="Meiryo UI" pitchFamily="50" charset="-128"/>
              </a:rPr>
              <a:t>①</a:t>
            </a:r>
            <a:endParaRPr lang="en-US" altLang="ja-JP" sz="5539" b="1" dirty="0">
              <a:solidFill>
                <a:srgbClr val="000000"/>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dirty="0">
                <a:solidFill>
                  <a:schemeClr val="bg1">
                    <a:lumMod val="75000"/>
                  </a:schemeClr>
                </a:solidFill>
                <a:latin typeface="Meiryo UI" pitchFamily="50" charset="-128"/>
                <a:ea typeface="Meiryo UI" pitchFamily="50" charset="-128"/>
                <a:cs typeface="Meiryo UI" pitchFamily="50" charset="-128"/>
              </a:rPr>
              <a:t>②　きく</a:t>
            </a:r>
            <a:endParaRPr lang="en-US" altLang="ja-JP" sz="5539" b="1" dirty="0">
              <a:solidFill>
                <a:schemeClr val="bg1">
                  <a:lumMod val="75000"/>
                </a:schemeClr>
              </a:solidFill>
              <a:latin typeface="Meiryo UI" pitchFamily="50" charset="-128"/>
              <a:ea typeface="Meiryo UI" pitchFamily="50" charset="-128"/>
              <a:cs typeface="Meiryo UI" pitchFamily="50" charset="-128"/>
            </a:endParaRPr>
          </a:p>
          <a:p>
            <a:pPr algn="l" defTabSz="844083">
              <a:lnSpc>
                <a:spcPct val="150000"/>
              </a:lnSpc>
              <a:defRPr/>
            </a:pPr>
            <a:r>
              <a:rPr lang="ja-JP" altLang="en-US" sz="5539" b="1" dirty="0">
                <a:solidFill>
                  <a:schemeClr val="bg1">
                    <a:lumMod val="75000"/>
                  </a:schemeClr>
                </a:solidFill>
                <a:latin typeface="Meiryo UI" pitchFamily="50" charset="-128"/>
                <a:ea typeface="Meiryo UI" pitchFamily="50" charset="-128"/>
                <a:cs typeface="Meiryo UI" pitchFamily="50" charset="-128"/>
              </a:rPr>
              <a:t>③　きめる</a:t>
            </a:r>
          </a:p>
        </p:txBody>
      </p:sp>
    </p:spTree>
    <p:extLst>
      <p:ext uri="{BB962C8B-B14F-4D97-AF65-F5344CB8AC3E}">
        <p14:creationId xmlns:p14="http://schemas.microsoft.com/office/powerpoint/2010/main" val="150878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03673"/>
            <a:ext cx="7886700" cy="515548"/>
          </a:xfrm>
        </p:spPr>
        <p:txBody>
          <a:bodyPr/>
          <a:lstStyle/>
          <a:p>
            <a:r>
              <a:rPr lang="en-US" altLang="ja-JP" b="1"/>
              <a:t>Q.</a:t>
            </a:r>
            <a:r>
              <a:rPr lang="ja-JP" altLang="en-US" b="1"/>
              <a:t>次の文章では、何が事実で何が印象ですか？</a:t>
            </a:r>
          </a:p>
        </p:txBody>
      </p:sp>
      <p:sp>
        <p:nvSpPr>
          <p:cNvPr id="3" name="コンテンツ プレースホルダー 2"/>
          <p:cNvSpPr>
            <a:spLocks noGrp="1"/>
          </p:cNvSpPr>
          <p:nvPr>
            <p:ph idx="1"/>
          </p:nvPr>
        </p:nvSpPr>
        <p:spPr>
          <a:xfrm>
            <a:off x="503026" y="3364257"/>
            <a:ext cx="8436833" cy="2603322"/>
          </a:xfrm>
        </p:spPr>
        <p:txBody>
          <a:bodyPr>
            <a:normAutofit/>
          </a:bodyPr>
          <a:lstStyle/>
          <a:p>
            <a:pPr marL="0" indent="0">
              <a:buNone/>
            </a:pPr>
            <a:r>
              <a:rPr lang="ja-JP" altLang="en-US" sz="4062"/>
              <a:t>Ａさんは、何かを隠すような表情で</a:t>
            </a:r>
            <a:endParaRPr lang="en-US" altLang="ja-JP" sz="4062"/>
          </a:p>
          <a:p>
            <a:pPr marL="0" indent="0">
              <a:buNone/>
            </a:pPr>
            <a:r>
              <a:rPr lang="ja-JP" altLang="en-US" sz="4062"/>
              <a:t>報道陣をさけるためか、</a:t>
            </a:r>
            <a:endParaRPr lang="en-US" altLang="ja-JP" sz="4062"/>
          </a:p>
          <a:p>
            <a:pPr marL="0" indent="0">
              <a:buNone/>
            </a:pPr>
            <a:r>
              <a:rPr lang="ja-JP" altLang="en-US" sz="4062"/>
              <a:t>裏口から逃げるように出ていきました。</a:t>
            </a:r>
          </a:p>
        </p:txBody>
      </p:sp>
      <p:sp>
        <p:nvSpPr>
          <p:cNvPr id="5"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6"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a:solidFill>
                  <a:srgbClr val="000000"/>
                </a:solidFill>
                <a:latin typeface="Meiryo UI" pitchFamily="50" charset="-128"/>
                <a:ea typeface="Meiryo UI" pitchFamily="50" charset="-128"/>
                <a:cs typeface="Meiryo UI" pitchFamily="50" charset="-128"/>
              </a:rPr>
              <a:t>情報を見分けるコツ：事実と印象を整理しましょう（</a:t>
            </a:r>
            <a:r>
              <a:rPr lang="en-US" altLang="ja-JP" sz="2585" b="1">
                <a:solidFill>
                  <a:srgbClr val="000000"/>
                </a:solidFill>
                <a:latin typeface="Meiryo UI" pitchFamily="50" charset="-128"/>
                <a:ea typeface="Meiryo UI" pitchFamily="50" charset="-128"/>
                <a:cs typeface="Meiryo UI" pitchFamily="50" charset="-128"/>
              </a:rPr>
              <a:t>1</a:t>
            </a:r>
            <a:r>
              <a:rPr lang="ja-JP" altLang="en-US" sz="2585" b="1">
                <a:solidFill>
                  <a:srgbClr val="000000"/>
                </a:solidFill>
                <a:latin typeface="Meiryo UI" pitchFamily="50" charset="-128"/>
                <a:ea typeface="Meiryo UI" pitchFamily="50" charset="-128"/>
                <a:cs typeface="Meiryo UI" pitchFamily="50" charset="-128"/>
              </a:rPr>
              <a:t>）</a:t>
            </a:r>
          </a:p>
        </p:txBody>
      </p:sp>
      <p:sp>
        <p:nvSpPr>
          <p:cNvPr id="7"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kern="0">
                <a:solidFill>
                  <a:prstClr val="black"/>
                </a:solidFill>
              </a:rPr>
              <a:t>事実と印象を分けると、情報が整理されます。</a:t>
            </a:r>
            <a:endParaRPr lang="en-US" altLang="ja-JP" sz="1846" kern="0">
              <a:solidFill>
                <a:prstClr val="black"/>
              </a:solidFill>
            </a:endParaRPr>
          </a:p>
        </p:txBody>
      </p:sp>
      <p:sp>
        <p:nvSpPr>
          <p:cNvPr id="4" name="正方形/長方形 3"/>
          <p:cNvSpPr/>
          <p:nvPr/>
        </p:nvSpPr>
        <p:spPr>
          <a:xfrm>
            <a:off x="298642" y="3188144"/>
            <a:ext cx="8295440" cy="234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9" name="テキスト ボックス 8"/>
          <p:cNvSpPr txBox="1"/>
          <p:nvPr/>
        </p:nvSpPr>
        <p:spPr>
          <a:xfrm>
            <a:off x="4297041" y="6158210"/>
            <a:ext cx="4642818" cy="248530"/>
          </a:xfrm>
          <a:prstGeom prst="rect">
            <a:avLst/>
          </a:prstGeom>
          <a:noFill/>
        </p:spPr>
        <p:txBody>
          <a:bodyPr wrap="square" rtlCol="0">
            <a:spAutoFit/>
          </a:bodyPr>
          <a:lstStyle/>
          <a:p>
            <a:pPr defTabSz="844083"/>
            <a:r>
              <a:rPr lang="ja-JP" altLang="en-US" sz="1015">
                <a:solidFill>
                  <a:prstClr val="black"/>
                </a:solidFill>
                <a:latin typeface="Franklin Gothic Medium"/>
                <a:ea typeface="Meiryo UI"/>
              </a:rPr>
              <a:t>参照：下村 健一．想像力のスイッチを入れよう </a:t>
            </a:r>
            <a:r>
              <a:rPr lang="en-US" altLang="ja-JP" sz="1015">
                <a:solidFill>
                  <a:prstClr val="black"/>
                </a:solidFill>
                <a:latin typeface="Franklin Gothic Medium"/>
                <a:ea typeface="Meiryo UI"/>
              </a:rPr>
              <a:t>(</a:t>
            </a:r>
            <a:r>
              <a:rPr lang="ja-JP" altLang="en-US" sz="1015">
                <a:solidFill>
                  <a:prstClr val="black"/>
                </a:solidFill>
                <a:latin typeface="Franklin Gothic Medium"/>
                <a:ea typeface="Meiryo UI"/>
              </a:rPr>
              <a:t>世の中への扉</a:t>
            </a:r>
            <a:r>
              <a:rPr lang="en-US" altLang="ja-JP" sz="1015">
                <a:solidFill>
                  <a:prstClr val="black"/>
                </a:solidFill>
                <a:latin typeface="Franklin Gothic Medium"/>
                <a:ea typeface="Meiryo UI"/>
              </a:rPr>
              <a:t>)</a:t>
            </a:r>
            <a:r>
              <a:rPr lang="ja-JP" altLang="en-US" sz="1015" err="1">
                <a:solidFill>
                  <a:prstClr val="black"/>
                </a:solidFill>
                <a:latin typeface="Franklin Gothic Medium"/>
                <a:ea typeface="Meiryo UI"/>
              </a:rPr>
              <a:t>．</a:t>
            </a:r>
            <a:r>
              <a:rPr lang="ja-JP" altLang="en-US" sz="1015">
                <a:solidFill>
                  <a:prstClr val="black"/>
                </a:solidFill>
                <a:latin typeface="Franklin Gothic Medium"/>
                <a:ea typeface="Meiryo UI"/>
              </a:rPr>
              <a:t>講談社</a:t>
            </a:r>
            <a:r>
              <a:rPr lang="en-US" altLang="ja-JP" sz="1015">
                <a:solidFill>
                  <a:prstClr val="black"/>
                </a:solidFill>
                <a:latin typeface="Franklin Gothic Medium"/>
                <a:ea typeface="Meiryo UI"/>
              </a:rPr>
              <a:t>, 2017</a:t>
            </a:r>
          </a:p>
        </p:txBody>
      </p:sp>
      <p:sp>
        <p:nvSpPr>
          <p:cNvPr id="8" name="スライド番号プレースホルダー 7">
            <a:extLst>
              <a:ext uri="{FF2B5EF4-FFF2-40B4-BE49-F238E27FC236}">
                <a16:creationId xmlns:a16="http://schemas.microsoft.com/office/drawing/2014/main" id="{6A1C08AC-BC08-44D4-B4DF-2E69C47A080D}"/>
              </a:ext>
            </a:extLst>
          </p:cNvPr>
          <p:cNvSpPr>
            <a:spLocks noGrp="1"/>
          </p:cNvSpPr>
          <p:nvPr>
            <p:ph type="sldNum" sz="quarter" idx="12"/>
          </p:nvPr>
        </p:nvSpPr>
        <p:spPr/>
        <p:txBody>
          <a:bodyPr/>
          <a:lstStyle/>
          <a:p>
            <a:fld id="{8C00CA73-F1BD-48BC-8C9C-E0376374F70B}" type="slidenum">
              <a:rPr kumimoji="1" lang="ja-JP" altLang="en-US" smtClean="0"/>
              <a:t>8</a:t>
            </a:fld>
            <a:endParaRPr kumimoji="1" lang="ja-JP" altLang="en-US"/>
          </a:p>
        </p:txBody>
      </p:sp>
    </p:spTree>
    <p:extLst>
      <p:ext uri="{BB962C8B-B14F-4D97-AF65-F5344CB8AC3E}">
        <p14:creationId xmlns:p14="http://schemas.microsoft.com/office/powerpoint/2010/main" val="395251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233397" y="868574"/>
            <a:ext cx="8706462" cy="66462"/>
          </a:xfrm>
          <a:prstGeom prst="rect">
            <a:avLst/>
          </a:prstGeom>
          <a:solidFill>
            <a:srgbClr val="000066"/>
          </a:solidFill>
          <a:ln>
            <a:noFill/>
          </a:ln>
          <a:effectLst/>
        </p:spPr>
        <p:txBody>
          <a:bodyPr wrap="none" anchor="ctr"/>
          <a:lstStyle/>
          <a:p>
            <a:pPr defTabSz="844083">
              <a:defRPr/>
            </a:pPr>
            <a:endParaRPr kumimoji="0" lang="ja-JP" altLang="en-US" sz="1662" kern="0">
              <a:solidFill>
                <a:srgbClr val="FFFFFF"/>
              </a:solidFill>
              <a:latin typeface="Meiryo UI" pitchFamily="50" charset="-128"/>
              <a:ea typeface="Meiryo UI"/>
              <a:cs typeface="Meiryo UI" pitchFamily="50" charset="-128"/>
            </a:endParaRPr>
          </a:p>
        </p:txBody>
      </p:sp>
      <p:sp>
        <p:nvSpPr>
          <p:cNvPr id="7" name="タイトル 2"/>
          <p:cNvSpPr txBox="1">
            <a:spLocks/>
          </p:cNvSpPr>
          <p:nvPr/>
        </p:nvSpPr>
        <p:spPr>
          <a:xfrm>
            <a:off x="307196" y="371430"/>
            <a:ext cx="8632663" cy="531692"/>
          </a:xfrm>
          <a:prstGeom prst="rect">
            <a:avLst/>
          </a:prstGeom>
        </p:spPr>
        <p:txBody>
          <a:bodyPr vert="horz" wrap="none"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83">
              <a:defRPr/>
            </a:pPr>
            <a:r>
              <a:rPr lang="ja-JP" altLang="en-US" sz="2585" b="1" dirty="0">
                <a:solidFill>
                  <a:srgbClr val="000000"/>
                </a:solidFill>
                <a:latin typeface="Meiryo UI" pitchFamily="50" charset="-128"/>
                <a:ea typeface="Meiryo UI" pitchFamily="50" charset="-128"/>
                <a:cs typeface="Meiryo UI" pitchFamily="50" charset="-128"/>
              </a:rPr>
              <a:t>情報を見分けるコツ：事実と印象を整理しましょう（</a:t>
            </a:r>
            <a:r>
              <a:rPr lang="en-US" altLang="ja-JP" sz="2585" b="1" dirty="0">
                <a:solidFill>
                  <a:srgbClr val="000000"/>
                </a:solidFill>
                <a:latin typeface="Meiryo UI" pitchFamily="50" charset="-128"/>
                <a:ea typeface="Meiryo UI" pitchFamily="50" charset="-128"/>
                <a:cs typeface="Meiryo UI" pitchFamily="50" charset="-128"/>
              </a:rPr>
              <a:t>2</a:t>
            </a:r>
            <a:r>
              <a:rPr lang="ja-JP" altLang="en-US" sz="2585" b="1" dirty="0">
                <a:solidFill>
                  <a:srgbClr val="000000"/>
                </a:solidFill>
                <a:latin typeface="Meiryo UI" pitchFamily="50" charset="-128"/>
                <a:ea typeface="Meiryo UI" pitchFamily="50" charset="-128"/>
                <a:cs typeface="Meiryo UI" pitchFamily="50" charset="-128"/>
              </a:rPr>
              <a:t>）</a:t>
            </a:r>
          </a:p>
        </p:txBody>
      </p:sp>
      <p:sp>
        <p:nvSpPr>
          <p:cNvPr id="9" name="タイトル 1"/>
          <p:cNvSpPr>
            <a:spLocks noGrp="1"/>
          </p:cNvSpPr>
          <p:nvPr>
            <p:ph type="title"/>
          </p:nvPr>
        </p:nvSpPr>
        <p:spPr>
          <a:xfrm>
            <a:off x="628650" y="2203673"/>
            <a:ext cx="7886700" cy="515548"/>
          </a:xfrm>
        </p:spPr>
        <p:txBody>
          <a:bodyPr/>
          <a:lstStyle/>
          <a:p>
            <a:r>
              <a:rPr lang="en-US" altLang="ja-JP" b="1"/>
              <a:t>Q.</a:t>
            </a:r>
            <a:r>
              <a:rPr lang="ja-JP" altLang="en-US" b="1"/>
              <a:t>次の文章では、何が事実で何が印象ですか？</a:t>
            </a:r>
          </a:p>
        </p:txBody>
      </p:sp>
      <p:sp>
        <p:nvSpPr>
          <p:cNvPr id="10" name="コンテンツ プレースホルダー 2"/>
          <p:cNvSpPr txBox="1">
            <a:spLocks/>
          </p:cNvSpPr>
          <p:nvPr/>
        </p:nvSpPr>
        <p:spPr>
          <a:xfrm>
            <a:off x="503027" y="3364257"/>
            <a:ext cx="7946115" cy="1955357"/>
          </a:xfrm>
          <a:prstGeom prst="rect">
            <a:avLst/>
          </a:prstGeom>
        </p:spPr>
        <p:txBody>
          <a:bodyPr vert="horz" lIns="84406" tIns="42203" rIns="84406" bIns="42203"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defTabSz="633062">
              <a:spcBef>
                <a:spcPts val="692"/>
              </a:spcBef>
              <a:buNone/>
            </a:pPr>
            <a:r>
              <a:rPr lang="ja-JP" altLang="en-US" sz="4062" b="1" u="sng">
                <a:solidFill>
                  <a:srgbClr val="FF7C80"/>
                </a:solidFill>
                <a:latin typeface="Franklin Gothic Medium"/>
                <a:ea typeface="Meiryo UI"/>
              </a:rPr>
              <a:t>Ａさんは</a:t>
            </a:r>
            <a:r>
              <a:rPr lang="ja-JP" altLang="en-US" sz="4062">
                <a:solidFill>
                  <a:prstClr val="black"/>
                </a:solidFill>
                <a:latin typeface="Franklin Gothic Medium"/>
                <a:ea typeface="Meiryo UI"/>
              </a:rPr>
              <a:t>、</a:t>
            </a:r>
            <a:r>
              <a:rPr lang="ja-JP" altLang="en-US" sz="4062" u="sng">
                <a:solidFill>
                  <a:srgbClr val="5B9BD5">
                    <a:lumMod val="75000"/>
                  </a:srgbClr>
                </a:solidFill>
                <a:latin typeface="Franklin Gothic Medium"/>
                <a:ea typeface="Meiryo UI"/>
              </a:rPr>
              <a:t>何かを隠すような表情で</a:t>
            </a:r>
            <a:endParaRPr lang="en-US" altLang="ja-JP" sz="4062" u="sng">
              <a:solidFill>
                <a:srgbClr val="5B9BD5">
                  <a:lumMod val="75000"/>
                </a:srgbClr>
              </a:solidFill>
              <a:latin typeface="Franklin Gothic Medium"/>
              <a:ea typeface="Meiryo UI"/>
            </a:endParaRPr>
          </a:p>
          <a:p>
            <a:pPr marL="0" indent="0" defTabSz="633062">
              <a:spcBef>
                <a:spcPts val="692"/>
              </a:spcBef>
              <a:buNone/>
            </a:pPr>
            <a:r>
              <a:rPr lang="ja-JP" altLang="en-US" sz="4062" u="sng">
                <a:solidFill>
                  <a:srgbClr val="5B9BD5">
                    <a:lumMod val="75000"/>
                  </a:srgbClr>
                </a:solidFill>
                <a:latin typeface="Franklin Gothic Medium"/>
                <a:ea typeface="Meiryo UI"/>
              </a:rPr>
              <a:t>報道陣をさけるためか</a:t>
            </a:r>
            <a:r>
              <a:rPr lang="ja-JP" altLang="en-US" sz="4062">
                <a:solidFill>
                  <a:prstClr val="black"/>
                </a:solidFill>
                <a:latin typeface="Franklin Gothic Medium"/>
                <a:ea typeface="Meiryo UI"/>
              </a:rPr>
              <a:t>、</a:t>
            </a:r>
            <a:endParaRPr lang="en-US" altLang="ja-JP" sz="4062">
              <a:solidFill>
                <a:prstClr val="black"/>
              </a:solidFill>
              <a:latin typeface="Franklin Gothic Medium"/>
              <a:ea typeface="Meiryo UI"/>
            </a:endParaRPr>
          </a:p>
          <a:p>
            <a:pPr marL="0" indent="0" defTabSz="633062">
              <a:spcBef>
                <a:spcPts val="692"/>
              </a:spcBef>
              <a:buNone/>
            </a:pPr>
            <a:r>
              <a:rPr lang="ja-JP" altLang="en-US" sz="4062" b="1" u="sng">
                <a:solidFill>
                  <a:srgbClr val="FF7C80"/>
                </a:solidFill>
                <a:latin typeface="Franklin Gothic Medium"/>
                <a:ea typeface="Meiryo UI"/>
              </a:rPr>
              <a:t>裏口から</a:t>
            </a:r>
            <a:r>
              <a:rPr lang="ja-JP" altLang="en-US" sz="4062" u="sng">
                <a:solidFill>
                  <a:srgbClr val="5B9BD5">
                    <a:lumMod val="75000"/>
                  </a:srgbClr>
                </a:solidFill>
                <a:latin typeface="Franklin Gothic Medium"/>
                <a:ea typeface="Meiryo UI"/>
              </a:rPr>
              <a:t>逃げるように</a:t>
            </a:r>
            <a:r>
              <a:rPr lang="ja-JP" altLang="en-US" sz="4062" b="1" u="sng">
                <a:solidFill>
                  <a:srgbClr val="FF7C80"/>
                </a:solidFill>
                <a:latin typeface="Franklin Gothic Medium"/>
                <a:ea typeface="Meiryo UI"/>
              </a:rPr>
              <a:t>出ていきました</a:t>
            </a:r>
            <a:r>
              <a:rPr lang="ja-JP" altLang="en-US" sz="4062">
                <a:solidFill>
                  <a:prstClr val="black"/>
                </a:solidFill>
                <a:latin typeface="Franklin Gothic Medium"/>
                <a:ea typeface="Meiryo UI"/>
              </a:rPr>
              <a:t>。</a:t>
            </a:r>
          </a:p>
        </p:txBody>
      </p:sp>
      <p:sp>
        <p:nvSpPr>
          <p:cNvPr id="13" name="正方形/長方形 12"/>
          <p:cNvSpPr/>
          <p:nvPr/>
        </p:nvSpPr>
        <p:spPr>
          <a:xfrm>
            <a:off x="298642" y="3188144"/>
            <a:ext cx="8295440" cy="234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14" name="正方形/長方形 13"/>
          <p:cNvSpPr/>
          <p:nvPr/>
        </p:nvSpPr>
        <p:spPr>
          <a:xfrm>
            <a:off x="1790432" y="5856744"/>
            <a:ext cx="878165" cy="417767"/>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15" name="タイトル 1"/>
          <p:cNvSpPr txBox="1">
            <a:spLocks/>
          </p:cNvSpPr>
          <p:nvPr/>
        </p:nvSpPr>
        <p:spPr>
          <a:xfrm>
            <a:off x="2875217" y="5843289"/>
            <a:ext cx="1183098" cy="515548"/>
          </a:xfrm>
          <a:prstGeom prst="rect">
            <a:avLst/>
          </a:prstGeom>
        </p:spPr>
        <p:txBody>
          <a:bodyPr vert="horz" lIns="84406" tIns="42203" rIns="84406" bIns="42203"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defTabSz="633062"/>
            <a:r>
              <a:rPr lang="ja-JP" altLang="en-US" sz="3046" b="1">
                <a:solidFill>
                  <a:prstClr val="black"/>
                </a:solidFill>
                <a:latin typeface="Franklin Gothic Medium"/>
                <a:ea typeface="Meiryo UI"/>
              </a:rPr>
              <a:t>事実</a:t>
            </a:r>
          </a:p>
        </p:txBody>
      </p:sp>
      <p:sp>
        <p:nvSpPr>
          <p:cNvPr id="16" name="正方形/長方形 15"/>
          <p:cNvSpPr/>
          <p:nvPr/>
        </p:nvSpPr>
        <p:spPr>
          <a:xfrm>
            <a:off x="4846969" y="5852484"/>
            <a:ext cx="878165" cy="4177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Franklin Gothic Medium"/>
              <a:ea typeface="Meiryo UI"/>
            </a:endParaRPr>
          </a:p>
        </p:txBody>
      </p:sp>
      <p:sp>
        <p:nvSpPr>
          <p:cNvPr id="17" name="タイトル 1"/>
          <p:cNvSpPr txBox="1">
            <a:spLocks/>
          </p:cNvSpPr>
          <p:nvPr/>
        </p:nvSpPr>
        <p:spPr>
          <a:xfrm>
            <a:off x="5820912" y="5847551"/>
            <a:ext cx="1183098" cy="515548"/>
          </a:xfrm>
          <a:prstGeom prst="rect">
            <a:avLst/>
          </a:prstGeom>
        </p:spPr>
        <p:txBody>
          <a:bodyPr vert="horz" lIns="84406" tIns="42203" rIns="84406" bIns="42203"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defTabSz="633062"/>
            <a:r>
              <a:rPr lang="ja-JP" altLang="en-US" sz="3046" b="1">
                <a:solidFill>
                  <a:prstClr val="black"/>
                </a:solidFill>
                <a:latin typeface="Franklin Gothic Medium"/>
                <a:ea typeface="Meiryo UI"/>
              </a:rPr>
              <a:t>印象</a:t>
            </a:r>
          </a:p>
        </p:txBody>
      </p:sp>
      <p:sp>
        <p:nvSpPr>
          <p:cNvPr id="18" name="コンテンツ プレースホルダー 18"/>
          <p:cNvSpPr txBox="1">
            <a:spLocks/>
          </p:cNvSpPr>
          <p:nvPr/>
        </p:nvSpPr>
        <p:spPr>
          <a:xfrm>
            <a:off x="298641" y="1160996"/>
            <a:ext cx="8641218" cy="498462"/>
          </a:xfrm>
          <a:prstGeom prst="rect">
            <a:avLst/>
          </a:prstGeom>
          <a:ln>
            <a:solidFill>
              <a:srgbClr val="000000"/>
            </a:solidFill>
          </a:ln>
        </p:spPr>
        <p:txBody>
          <a:bodyPr anchor="ctr" anchorCtr="0"/>
          <a:lstStyle>
            <a:lvl1pPr marL="342900" indent="-342900" algn="l" rtl="0" eaLnBrk="1" fontAlgn="base" hangingPunct="1">
              <a:spcBef>
                <a:spcPts val="0"/>
              </a:spcBef>
              <a:spcAft>
                <a:spcPct val="0"/>
              </a:spcAft>
              <a:buFont typeface="Wingdings" pitchFamily="2" charset="2"/>
              <a:buChar char="ü"/>
              <a:defRPr kumimoji="1" sz="2000">
                <a:solidFill>
                  <a:schemeClr val="tx1"/>
                </a:solidFill>
                <a:latin typeface="Meiryo UI" pitchFamily="50" charset="-128"/>
                <a:ea typeface="Meiryo UI" pitchFamily="50" charset="-128"/>
                <a:cs typeface="Meiryo UI" pitchFamily="50" charset="-128"/>
              </a:defRPr>
            </a:lvl1pPr>
            <a:lvl2pPr marL="742950" indent="-285750" algn="l" rtl="0" eaLnBrk="1" fontAlgn="base" hangingPunct="1">
              <a:spcBef>
                <a:spcPts val="0"/>
              </a:spcBef>
              <a:spcAft>
                <a:spcPct val="0"/>
              </a:spcAft>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1" fontAlgn="base" hangingPunct="1">
              <a:spcBef>
                <a:spcPts val="0"/>
              </a:spcBef>
              <a:spcAft>
                <a:spcPct val="0"/>
              </a:spcAft>
              <a:buChar char="•"/>
              <a:defRPr kumimoji="1" sz="2400">
                <a:solidFill>
                  <a:schemeClr val="tx1"/>
                </a:solidFill>
                <a:latin typeface="Meiryo UI" pitchFamily="50" charset="-128"/>
                <a:ea typeface="Meiryo UI" pitchFamily="50" charset="-128"/>
                <a:cs typeface="Meiryo UI" pitchFamily="50" charset="-128"/>
              </a:defRPr>
            </a:lvl3pPr>
            <a:lvl4pPr marL="16002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1" fontAlgn="base" hangingPunct="1">
              <a:spcBef>
                <a:spcPts val="0"/>
              </a:spcBef>
              <a:spcAft>
                <a:spcPct val="0"/>
              </a:spcAft>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16531" indent="-316531" defTabSz="844083">
              <a:defRPr/>
            </a:pPr>
            <a:r>
              <a:rPr lang="ja-JP" altLang="en-US" sz="1846" kern="0">
                <a:solidFill>
                  <a:prstClr val="black"/>
                </a:solidFill>
              </a:rPr>
              <a:t>同じ事実でも、見せ方によってずいぶんと異なった印象を与えるものです。</a:t>
            </a:r>
            <a:endParaRPr lang="en-US" altLang="ja-JP" sz="1846" kern="0">
              <a:solidFill>
                <a:prstClr val="black"/>
              </a:solidFill>
            </a:endParaRPr>
          </a:p>
        </p:txBody>
      </p:sp>
      <p:sp>
        <p:nvSpPr>
          <p:cNvPr id="2" name="テキスト ボックス 1"/>
          <p:cNvSpPr txBox="1"/>
          <p:nvPr/>
        </p:nvSpPr>
        <p:spPr>
          <a:xfrm>
            <a:off x="3986890" y="6320395"/>
            <a:ext cx="4642818" cy="248530"/>
          </a:xfrm>
          <a:prstGeom prst="rect">
            <a:avLst/>
          </a:prstGeom>
          <a:noFill/>
        </p:spPr>
        <p:txBody>
          <a:bodyPr wrap="square" rtlCol="0">
            <a:spAutoFit/>
          </a:bodyPr>
          <a:lstStyle/>
          <a:p>
            <a:pPr defTabSz="844083"/>
            <a:r>
              <a:rPr lang="ja-JP" altLang="en-US" sz="1015">
                <a:solidFill>
                  <a:prstClr val="black"/>
                </a:solidFill>
                <a:latin typeface="Franklin Gothic Medium"/>
                <a:ea typeface="Meiryo UI"/>
              </a:rPr>
              <a:t>参照：下村 健一．想像力のスイッチを入れよう </a:t>
            </a:r>
            <a:r>
              <a:rPr lang="en-US" altLang="ja-JP" sz="1015">
                <a:solidFill>
                  <a:prstClr val="black"/>
                </a:solidFill>
                <a:latin typeface="Franklin Gothic Medium"/>
                <a:ea typeface="Meiryo UI"/>
              </a:rPr>
              <a:t>(</a:t>
            </a:r>
            <a:r>
              <a:rPr lang="ja-JP" altLang="en-US" sz="1015">
                <a:solidFill>
                  <a:prstClr val="black"/>
                </a:solidFill>
                <a:latin typeface="Franklin Gothic Medium"/>
                <a:ea typeface="Meiryo UI"/>
              </a:rPr>
              <a:t>世の中への扉</a:t>
            </a:r>
            <a:r>
              <a:rPr lang="en-US" altLang="ja-JP" sz="1015">
                <a:solidFill>
                  <a:prstClr val="black"/>
                </a:solidFill>
                <a:latin typeface="Franklin Gothic Medium"/>
                <a:ea typeface="Meiryo UI"/>
              </a:rPr>
              <a:t>)</a:t>
            </a:r>
            <a:r>
              <a:rPr lang="ja-JP" altLang="en-US" sz="1015" err="1">
                <a:solidFill>
                  <a:prstClr val="black"/>
                </a:solidFill>
                <a:latin typeface="Franklin Gothic Medium"/>
                <a:ea typeface="Meiryo UI"/>
              </a:rPr>
              <a:t>．</a:t>
            </a:r>
            <a:r>
              <a:rPr lang="ja-JP" altLang="en-US" sz="1015">
                <a:solidFill>
                  <a:prstClr val="black"/>
                </a:solidFill>
                <a:latin typeface="Franklin Gothic Medium"/>
                <a:ea typeface="Meiryo UI"/>
              </a:rPr>
              <a:t>講談社</a:t>
            </a:r>
            <a:r>
              <a:rPr lang="en-US" altLang="ja-JP" sz="1015">
                <a:solidFill>
                  <a:prstClr val="black"/>
                </a:solidFill>
                <a:latin typeface="Franklin Gothic Medium"/>
                <a:ea typeface="Meiryo UI"/>
              </a:rPr>
              <a:t>, 2017</a:t>
            </a:r>
          </a:p>
        </p:txBody>
      </p:sp>
      <p:sp>
        <p:nvSpPr>
          <p:cNvPr id="3" name="スライド番号プレースホルダー 2">
            <a:extLst>
              <a:ext uri="{FF2B5EF4-FFF2-40B4-BE49-F238E27FC236}">
                <a16:creationId xmlns:a16="http://schemas.microsoft.com/office/drawing/2014/main" id="{83AC854A-D288-44FF-803C-7EDB9174F506}"/>
              </a:ext>
            </a:extLst>
          </p:cNvPr>
          <p:cNvSpPr>
            <a:spLocks noGrp="1"/>
          </p:cNvSpPr>
          <p:nvPr>
            <p:ph type="sldNum" sz="quarter" idx="12"/>
          </p:nvPr>
        </p:nvSpPr>
        <p:spPr/>
        <p:txBody>
          <a:bodyPr/>
          <a:lstStyle/>
          <a:p>
            <a:fld id="{8C00CA73-F1BD-48BC-8C9C-E0376374F70B}" type="slidenum">
              <a:rPr kumimoji="1" lang="ja-JP" altLang="en-US" smtClean="0"/>
              <a:t>9</a:t>
            </a:fld>
            <a:endParaRPr kumimoji="1" lang="ja-JP" altLang="en-US"/>
          </a:p>
        </p:txBody>
      </p:sp>
    </p:spTree>
    <p:extLst>
      <p:ext uri="{BB962C8B-B14F-4D97-AF65-F5344CB8AC3E}">
        <p14:creationId xmlns:p14="http://schemas.microsoft.com/office/powerpoint/2010/main" val="33856101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Franklin Gothic Medium"/>
        <a:ea typeface="Meiryo UI"/>
        <a:cs typeface=""/>
      </a:majorFont>
      <a:minorFont>
        <a:latin typeface="Franklin Gothic Medium"/>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7000"/>
          </a:schemeClr>
        </a:soli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9F81B36F-ECF4-43FE-B4DA-AD30C6CBE67D}" vid="{8B543730-2D0D-40DB-9018-7FB7D2F2F04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97913a6-9c96-471e-a2dd-1d78a6c445c5">
      <UserInfo>
        <DisplayName>樋口 静男</DisplayName>
        <AccountId>21</AccountId>
        <AccountType/>
      </UserInfo>
      <UserInfo>
        <DisplayName>平林 文子</DisplayName>
        <AccountId>19</AccountId>
        <AccountType/>
      </UserInfo>
      <UserInfo>
        <DisplayName>俵木 登美子</DisplayName>
        <AccountId>17</AccountId>
        <AccountType/>
      </UserInfo>
      <UserInfo>
        <DisplayName>安井 舞</DisplayName>
        <AccountId>7</AccountId>
        <AccountType/>
      </UserInfo>
    </SharedWithUsers>
    <lcf76f155ced4ddcb4097134ff3c332f xmlns="b9f59c40-ebf4-4496-b638-a355280a37dd">
      <Terms xmlns="http://schemas.microsoft.com/office/infopath/2007/PartnerControls"/>
    </lcf76f155ced4ddcb4097134ff3c332f>
    <TaxCatchAll xmlns="f97913a6-9c96-471e-a2dd-1d78a6c445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5A64DAFE0EC4548AEA5FF70ACE56FE6" ma:contentTypeVersion="14" ma:contentTypeDescription="新しいドキュメントを作成します。" ma:contentTypeScope="" ma:versionID="5862abb8ec1d4f55d5f7ce80def8c847">
  <xsd:schema xmlns:xsd="http://www.w3.org/2001/XMLSchema" xmlns:xs="http://www.w3.org/2001/XMLSchema" xmlns:p="http://schemas.microsoft.com/office/2006/metadata/properties" xmlns:ns2="b9f59c40-ebf4-4496-b638-a355280a37dd" xmlns:ns3="f97913a6-9c96-471e-a2dd-1d78a6c445c5" targetNamespace="http://schemas.microsoft.com/office/2006/metadata/properties" ma:root="true" ma:fieldsID="b072a27ea35fcd9dc68ae36d013f87ba" ns2:_="" ns3:_="">
    <xsd:import namespace="b9f59c40-ebf4-4496-b638-a355280a37dd"/>
    <xsd:import namespace="f97913a6-9c96-471e-a2dd-1d78a6c445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59c40-ebf4-4496-b638-a355280a3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060063d-5a09-4f69-9942-ed62c72520c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7913a6-9c96-471e-a2dd-1d78a6c445c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bf36c197-b84f-4e9c-8693-9fa1b48b6e8d}" ma:internalName="TaxCatchAll" ma:showField="CatchAllData" ma:web="f97913a6-9c96-471e-a2dd-1d78a6c445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7940C1-5675-49F4-AA58-66BCA842DA01}">
  <ds:schemaRefs>
    <ds:schemaRef ds:uri="http://schemas.microsoft.com/office/2006/documentManagement/types"/>
    <ds:schemaRef ds:uri="f97913a6-9c96-471e-a2dd-1d78a6c445c5"/>
    <ds:schemaRef ds:uri="http://purl.org/dc/term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b9f59c40-ebf4-4496-b638-a355280a37dd"/>
  </ds:schemaRefs>
</ds:datastoreItem>
</file>

<file path=customXml/itemProps2.xml><?xml version="1.0" encoding="utf-8"?>
<ds:datastoreItem xmlns:ds="http://schemas.openxmlformats.org/officeDocument/2006/customXml" ds:itemID="{7939FB40-E88A-4568-AE17-E613C5F1EDE1}">
  <ds:schemaRefs>
    <ds:schemaRef ds:uri="http://schemas.microsoft.com/sharepoint/v3/contenttype/forms"/>
  </ds:schemaRefs>
</ds:datastoreItem>
</file>

<file path=customXml/itemProps3.xml><?xml version="1.0" encoding="utf-8"?>
<ds:datastoreItem xmlns:ds="http://schemas.openxmlformats.org/officeDocument/2006/customXml" ds:itemID="{C3571E07-E443-45DF-AEA8-9A6C31BBE89C}"/>
</file>

<file path=docMetadata/LabelInfo.xml><?xml version="1.0" encoding="utf-8"?>
<clbl:labelList xmlns:clbl="http://schemas.microsoft.com/office/2020/mipLabelMetadata">
  <clbl:label id="{8fb0999b-c0f8-44bf-9cc0-32b2b9ea88e6}" enabled="1" method="Standard" siteId="{a5bd0d07-eca3-4fda-9821-7c858c9deb8a}" removed="0"/>
</clbl:labelList>
</file>

<file path=docProps/app.xml><?xml version="1.0" encoding="utf-8"?>
<Properties xmlns="http://schemas.openxmlformats.org/officeDocument/2006/extended-properties" xmlns:vt="http://schemas.openxmlformats.org/officeDocument/2006/docPropsVTypes">
  <TotalTime>284</TotalTime>
  <Words>4632</Words>
  <Application>Microsoft Office PowerPoint</Application>
  <PresentationFormat>画面に合わせる (4:3)</PresentationFormat>
  <Paragraphs>391</Paragraphs>
  <Slides>26</Slides>
  <Notes>26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26</vt:i4>
      </vt:variant>
    </vt:vector>
  </HeadingPairs>
  <TitlesOfParts>
    <vt:vector size="36" baseType="lpstr">
      <vt:lpstr>07鉄瓶ゴシック</vt:lpstr>
      <vt:lpstr>Meiryo UI</vt:lpstr>
      <vt:lpstr>ＭＳ Ｐゴシック</vt:lpstr>
      <vt:lpstr>游ゴシック</vt:lpstr>
      <vt:lpstr>Arial</vt:lpstr>
      <vt:lpstr>Calibri</vt:lpstr>
      <vt:lpstr>Franklin Gothic Medium</vt:lpstr>
      <vt:lpstr>Wingdings</vt:lpstr>
      <vt:lpstr>Office ​​テーマ</vt:lpstr>
      <vt:lpstr>テーマ1</vt:lpstr>
      <vt:lpstr>PowerPoint プレゼンテーション</vt:lpstr>
      <vt:lpstr>PowerPoint プレゼンテーション</vt:lpstr>
      <vt:lpstr>PowerPoint プレゼンテーション</vt:lpstr>
      <vt:lpstr>情報を見分ける演習：あなたは、どう判断しますか？</vt:lpstr>
      <vt:lpstr>PowerPoint プレゼンテーション</vt:lpstr>
      <vt:lpstr>PowerPoint プレゼンテーション</vt:lpstr>
      <vt:lpstr>PowerPoint プレゼンテーション</vt:lpstr>
      <vt:lpstr>Q.次の文章では、何が事実で何が印象ですか？</vt:lpstr>
      <vt:lpstr>Q.次の文章では、何が事実で何が印象ですか？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情報を目にしたとき、いったん立ち止まって考えてみることが重要です</vt:lpstr>
      <vt:lpstr>信頼できる情報源を活用することも重要です</vt:lpstr>
      <vt:lpstr>くすりのしおりではこんなことがわかります！</vt:lpstr>
      <vt:lpstr>健康・医療・医薬品に関する信頼できる情報源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山崎 茂之</dc:creator>
  <cp:lastModifiedBy>平林 文子</cp:lastModifiedBy>
  <cp:revision>19</cp:revision>
  <cp:lastPrinted>2026-02-08T23:31:25Z</cp:lastPrinted>
  <dcterms:created xsi:type="dcterms:W3CDTF">2020-08-29T01:34:46Z</dcterms:created>
  <dcterms:modified xsi:type="dcterms:W3CDTF">2026-03-27T05:07:11Z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0x01010075A64DAFE0EC4548AEA5FF70ACE56FE6</vt:lpwstr>
  </property>
  <property fmtid="{D5CDD505-2E9C-101B-9397-08002B2CF9AE}" pid="3" name="MediaServiceImageTags">
    <vt:lpwstr/>
  </property>
</Properties>
</file>